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3"/>
  </p:notesMasterIdLst>
  <p:sldIdLst>
    <p:sldId id="267" r:id="rId2"/>
    <p:sldId id="266" r:id="rId3"/>
    <p:sldId id="288" r:id="rId4"/>
    <p:sldId id="268" r:id="rId5"/>
    <p:sldId id="269" r:id="rId6"/>
    <p:sldId id="270" r:id="rId7"/>
    <p:sldId id="271" r:id="rId8"/>
    <p:sldId id="272" r:id="rId9"/>
    <p:sldId id="273" r:id="rId10"/>
    <p:sldId id="286" r:id="rId11"/>
    <p:sldId id="277" r:id="rId12"/>
    <p:sldId id="284" r:id="rId13"/>
    <p:sldId id="291" r:id="rId14"/>
    <p:sldId id="287" r:id="rId15"/>
    <p:sldId id="292" r:id="rId16"/>
    <p:sldId id="285" r:id="rId17"/>
    <p:sldId id="280" r:id="rId18"/>
    <p:sldId id="283" r:id="rId19"/>
    <p:sldId id="281" r:id="rId20"/>
    <p:sldId id="282" r:id="rId21"/>
    <p:sldId id="293" r:id="rId22"/>
    <p:sldId id="294" r:id="rId23"/>
    <p:sldId id="295" r:id="rId24"/>
    <p:sldId id="296" r:id="rId25"/>
    <p:sldId id="297" r:id="rId26"/>
    <p:sldId id="298" r:id="rId27"/>
    <p:sldId id="278" r:id="rId28"/>
    <p:sldId id="290" r:id="rId29"/>
    <p:sldId id="279" r:id="rId30"/>
    <p:sldId id="289" r:id="rId31"/>
    <p:sldId id="276" r:id="rId32"/>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autoAdjust="0"/>
    <p:restoredTop sz="94652"/>
  </p:normalViewPr>
  <p:slideViewPr>
    <p:cSldViewPr snapToGrid="0">
      <p:cViewPr varScale="1">
        <p:scale>
          <a:sx n="82" d="100"/>
          <a:sy n="82" d="100"/>
        </p:scale>
        <p:origin x="57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A697E-941C-4776-893F-36FFC9C5241D}"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77C9-2925-486C-A019-A6E1156CF98D}" type="slidenum">
              <a:rPr lang="en-US" smtClean="0"/>
              <a:t>‹#›</a:t>
            </a:fld>
            <a:endParaRPr lang="en-US"/>
          </a:p>
        </p:txBody>
      </p:sp>
    </p:spTree>
    <p:extLst>
      <p:ext uri="{BB962C8B-B14F-4D97-AF65-F5344CB8AC3E}">
        <p14:creationId xmlns:p14="http://schemas.microsoft.com/office/powerpoint/2010/main" val="18469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a:t>
            </a:fld>
            <a:endParaRPr lang="en-US"/>
          </a:p>
        </p:txBody>
      </p:sp>
    </p:spTree>
    <p:extLst>
      <p:ext uri="{BB962C8B-B14F-4D97-AF65-F5344CB8AC3E}">
        <p14:creationId xmlns:p14="http://schemas.microsoft.com/office/powerpoint/2010/main" val="7616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19</a:t>
            </a:fld>
            <a:endParaRPr lang="en-US"/>
          </a:p>
        </p:txBody>
      </p:sp>
    </p:spTree>
    <p:extLst>
      <p:ext uri="{BB962C8B-B14F-4D97-AF65-F5344CB8AC3E}">
        <p14:creationId xmlns:p14="http://schemas.microsoft.com/office/powerpoint/2010/main" val="88581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20</a:t>
            </a:fld>
            <a:endParaRPr lang="en-US"/>
          </a:p>
        </p:txBody>
      </p:sp>
    </p:spTree>
    <p:extLst>
      <p:ext uri="{BB962C8B-B14F-4D97-AF65-F5344CB8AC3E}">
        <p14:creationId xmlns:p14="http://schemas.microsoft.com/office/powerpoint/2010/main" val="366356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21</a:t>
            </a:fld>
            <a:endParaRPr lang="en-US"/>
          </a:p>
        </p:txBody>
      </p:sp>
    </p:spTree>
    <p:extLst>
      <p:ext uri="{BB962C8B-B14F-4D97-AF65-F5344CB8AC3E}">
        <p14:creationId xmlns:p14="http://schemas.microsoft.com/office/powerpoint/2010/main" val="331331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22</a:t>
            </a:fld>
            <a:endParaRPr lang="en-US"/>
          </a:p>
        </p:txBody>
      </p:sp>
    </p:spTree>
    <p:extLst>
      <p:ext uri="{BB962C8B-B14F-4D97-AF65-F5344CB8AC3E}">
        <p14:creationId xmlns:p14="http://schemas.microsoft.com/office/powerpoint/2010/main" val="227819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23</a:t>
            </a:fld>
            <a:endParaRPr lang="en-US"/>
          </a:p>
        </p:txBody>
      </p:sp>
    </p:spTree>
    <p:extLst>
      <p:ext uri="{BB962C8B-B14F-4D97-AF65-F5344CB8AC3E}">
        <p14:creationId xmlns:p14="http://schemas.microsoft.com/office/powerpoint/2010/main" val="289702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24</a:t>
            </a:fld>
            <a:endParaRPr lang="en-US"/>
          </a:p>
        </p:txBody>
      </p:sp>
    </p:spTree>
    <p:extLst>
      <p:ext uri="{BB962C8B-B14F-4D97-AF65-F5344CB8AC3E}">
        <p14:creationId xmlns:p14="http://schemas.microsoft.com/office/powerpoint/2010/main" val="318745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25</a:t>
            </a:fld>
            <a:endParaRPr lang="en-US"/>
          </a:p>
        </p:txBody>
      </p:sp>
    </p:spTree>
    <p:extLst>
      <p:ext uri="{BB962C8B-B14F-4D97-AF65-F5344CB8AC3E}">
        <p14:creationId xmlns:p14="http://schemas.microsoft.com/office/powerpoint/2010/main" val="1167954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FA5C7D-F076-ABAB-28ED-936E6476926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12" name="Rectangle 11">
            <a:extLst>
              <a:ext uri="{FF2B5EF4-FFF2-40B4-BE49-F238E27FC236}">
                <a16:creationId xmlns:a16="http://schemas.microsoft.com/office/drawing/2014/main" id="{76CBF138-DDAA-03AE-2BFD-F0E6E77D089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7" name="Picture 16">
            <a:extLst>
              <a:ext uri="{FF2B5EF4-FFF2-40B4-BE49-F238E27FC236}">
                <a16:creationId xmlns:a16="http://schemas.microsoft.com/office/drawing/2014/main" id="{A6B26E30-45B4-E434-42E3-BFE66D53EBB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6" name="Slide Number Placeholder 5"/>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20" name="Picture 19" descr="A building with trees in the background&#10;&#10;Description automatically generated">
            <a:extLst>
              <a:ext uri="{FF2B5EF4-FFF2-40B4-BE49-F238E27FC236}">
                <a16:creationId xmlns:a16="http://schemas.microsoft.com/office/drawing/2014/main" id="{633C415B-DE87-6E90-4B13-A134B02EF4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 y="5045074"/>
            <a:ext cx="12202160" cy="1676400"/>
          </a:xfrm>
          <a:prstGeom prst="rect">
            <a:avLst/>
          </a:prstGeom>
        </p:spPr>
      </p:pic>
      <p:sp>
        <p:nvSpPr>
          <p:cNvPr id="21" name="TextBox 20">
            <a:extLst>
              <a:ext uri="{FF2B5EF4-FFF2-40B4-BE49-F238E27FC236}">
                <a16:creationId xmlns:a16="http://schemas.microsoft.com/office/drawing/2014/main" id="{C088D834-70EE-F737-6AE1-030852F6AA55}"/>
              </a:ext>
            </a:extLst>
          </p:cNvPr>
          <p:cNvSpPr txBox="1"/>
          <p:nvPr userDrawn="1"/>
        </p:nvSpPr>
        <p:spPr>
          <a:xfrm>
            <a:off x="2545718" y="32083"/>
            <a:ext cx="7090403" cy="646331"/>
          </a:xfrm>
          <a:prstGeom prst="rect">
            <a:avLst/>
          </a:prstGeom>
          <a:noFill/>
        </p:spPr>
        <p:txBody>
          <a:bodyPr wrap="none" rtlCol="0">
            <a:spAutoFit/>
          </a:bodyPr>
          <a:lstStyle/>
          <a:p>
            <a:pPr algn="ctr"/>
            <a:r>
              <a:rPr lang="en-US" sz="1800">
                <a:solidFill>
                  <a:schemeClr val="bg1"/>
                </a:solidFill>
                <a:latin typeface="Arial" panose="020B0604020202020204" pitchFamily="34" charset="0"/>
                <a:cs typeface="Arial" panose="020B0604020202020204" pitchFamily="34" charset="0"/>
              </a:rPr>
              <a:t>BỘ CÔNG THƯƠNG</a:t>
            </a:r>
          </a:p>
          <a:p>
            <a:pPr algn="ctr"/>
            <a:r>
              <a:rPr lang="en-US" sz="1800" b="1">
                <a:solidFill>
                  <a:schemeClr val="bg1"/>
                </a:solidFill>
                <a:latin typeface="Arial" panose="020B0604020202020204" pitchFamily="34" charset="0"/>
                <a:cs typeface="Arial" panose="020B0604020202020204" pitchFamily="34" charset="0"/>
              </a:rPr>
              <a:t>TRƯỜNG ĐẠI HỌC CÔNG THƯƠNG THÀNH PHỐ HỒ CHÍ MINH</a:t>
            </a:r>
            <a:endParaRPr lang="en-VN" sz="1800" b="1">
              <a:solidFill>
                <a:schemeClr val="bg1"/>
              </a:solidFill>
              <a:latin typeface="Arial" panose="020B0604020202020204" pitchFamily="34" charset="0"/>
              <a:cs typeface="Arial" panose="020B0604020202020204" pitchFamily="34" charset="0"/>
            </a:endParaRPr>
          </a:p>
        </p:txBody>
      </p:sp>
      <p:pic>
        <p:nvPicPr>
          <p:cNvPr id="23" name="Picture 22" descr="A white circle with blue and red text and a book with a graduation cap&#10;&#10;Description automatically generated">
            <a:extLst>
              <a:ext uri="{FF2B5EF4-FFF2-40B4-BE49-F238E27FC236}">
                <a16:creationId xmlns:a16="http://schemas.microsoft.com/office/drawing/2014/main" id="{CC7CB636-E017-BD51-B7F7-2797B5CEAFFA}"/>
              </a:ext>
            </a:extLst>
          </p:cNvPr>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56133" y="18061"/>
            <a:ext cx="666000" cy="666000"/>
          </a:xfrm>
          <a:prstGeom prst="rect">
            <a:avLst/>
          </a:prstGeom>
        </p:spPr>
      </p:pic>
    </p:spTree>
    <p:extLst>
      <p:ext uri="{BB962C8B-B14F-4D97-AF65-F5344CB8AC3E}">
        <p14:creationId xmlns:p14="http://schemas.microsoft.com/office/powerpoint/2010/main" val="223902314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4B8236F-F572-6350-D20A-0FCE1F38009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4"/>
            <a:ext cx="10515600" cy="806385"/>
          </a:xfrm>
          <a:prstGeom prst="rect">
            <a:avLst/>
          </a:prstGeom>
        </p:spPr>
        <p:txBody>
          <a:bodyPr/>
          <a:lstStyle/>
          <a:p>
            <a:r>
              <a:rPr lang="en-US" dirty="0"/>
              <a:t>Click to edit Master title style</a:t>
            </a:r>
          </a:p>
        </p:txBody>
      </p:sp>
      <p:sp>
        <p:nvSpPr>
          <p:cNvPr id="9" name="Rectangle 11">
            <a:extLst>
              <a:ext uri="{FF2B5EF4-FFF2-40B4-BE49-F238E27FC236}">
                <a16:creationId xmlns:a16="http://schemas.microsoft.com/office/drawing/2014/main" id="{9C659F1E-1F51-522D-AC8E-BE6E140A9E7D}"/>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9D1B0D34-343B-C838-5720-7351BA57CF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2B8E042D-2BAA-2A3F-EC27-380C92DBE4B0}"/>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4" name="Picture 3" descr="A black background with white text&#10;&#10;Description automatically generated">
            <a:extLst>
              <a:ext uri="{FF2B5EF4-FFF2-40B4-BE49-F238E27FC236}">
                <a16:creationId xmlns:a16="http://schemas.microsoft.com/office/drawing/2014/main" id="{E62415AA-63D3-FB51-385B-BC2BCB0599A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0836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D56CA0-7F99-A73F-EC74-87E2C37C45F8}"/>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5"/>
            <a:ext cx="10515600" cy="80638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636941E3-E3EC-8EF3-53CB-96FCF404C8E3}"/>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
        <p:nvSpPr>
          <p:cNvPr id="11" name="Rectangle 11">
            <a:extLst>
              <a:ext uri="{FF2B5EF4-FFF2-40B4-BE49-F238E27FC236}">
                <a16:creationId xmlns:a16="http://schemas.microsoft.com/office/drawing/2014/main" id="{D433E92D-1893-9769-8444-34EEDD3F24BC}"/>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2" name="Picture 11">
            <a:extLst>
              <a:ext uri="{FF2B5EF4-FFF2-40B4-BE49-F238E27FC236}">
                <a16:creationId xmlns:a16="http://schemas.microsoft.com/office/drawing/2014/main" id="{2550C907-0A3F-10BA-C15C-CA461460FE9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3" name="Slide Number Placeholder 5">
            <a:extLst>
              <a:ext uri="{FF2B5EF4-FFF2-40B4-BE49-F238E27FC236}">
                <a16:creationId xmlns:a16="http://schemas.microsoft.com/office/drawing/2014/main" id="{FB4E7459-A8A2-5081-F907-74BAE4176EA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367795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BFDCC048-85E1-D9DE-466A-D5EAB21DAFC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9" name="Rectangle 11">
            <a:extLst>
              <a:ext uri="{FF2B5EF4-FFF2-40B4-BE49-F238E27FC236}">
                <a16:creationId xmlns:a16="http://schemas.microsoft.com/office/drawing/2014/main" id="{0547C463-86A8-9ADB-B42F-6F8F911146A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DC2EE3A5-6242-A6B2-F6B4-2094B545F5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A9473FA4-C6C6-7E97-AACE-A35CFDAB768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6" name="Picture 5" descr="A black background with white text&#10;&#10;Description automatically generated">
            <a:extLst>
              <a:ext uri="{FF2B5EF4-FFF2-40B4-BE49-F238E27FC236}">
                <a16:creationId xmlns:a16="http://schemas.microsoft.com/office/drawing/2014/main" id="{A632828F-0B4F-8119-5B19-088A1173C90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9118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77EE82EC-C435-7D46-EFDD-D5C6A244EEA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977329"/>
            <a:ext cx="10515600" cy="713361"/>
          </a:xfrm>
          <a:prstGeom prst="rect">
            <a:avLst/>
          </a:prstGeom>
        </p:spPr>
        <p:txBody>
          <a:bodyPr/>
          <a:lstStyle/>
          <a:p>
            <a:r>
              <a:rPr lang="en-US" dirty="0"/>
              <a:t>Click to edit Master title style</a:t>
            </a:r>
          </a:p>
        </p:txBody>
      </p:sp>
      <p:sp>
        <p:nvSpPr>
          <p:cNvPr id="10" name="Rectangle 11">
            <a:extLst>
              <a:ext uri="{FF2B5EF4-FFF2-40B4-BE49-F238E27FC236}">
                <a16:creationId xmlns:a16="http://schemas.microsoft.com/office/drawing/2014/main" id="{CE50E531-FF89-E7A1-EC42-5664726867C2}"/>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9A4D41C0-EECC-510F-3124-F7EBC163F8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41F0268C-2917-2762-4664-C6ACF3587D3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F93BE15D-74FA-AED7-3D2B-A613D05E679B}"/>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04268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6BA13BF4-06A1-B98B-FD59-CA5020C120F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866777"/>
            <a:ext cx="10515600" cy="823912"/>
          </a:xfrm>
          <a:prstGeom prst="rect">
            <a:avLst/>
          </a:prstGeom>
        </p:spPr>
        <p:txBody>
          <a:bodyPr/>
          <a:lstStyle/>
          <a:p>
            <a:r>
              <a:rPr lang="en-US" dirty="0"/>
              <a:t>Click to edit Master title style</a:t>
            </a:r>
          </a:p>
        </p:txBody>
      </p:sp>
      <p:sp>
        <p:nvSpPr>
          <p:cNvPr id="12" name="Rectangle 11">
            <a:extLst>
              <a:ext uri="{FF2B5EF4-FFF2-40B4-BE49-F238E27FC236}">
                <a16:creationId xmlns:a16="http://schemas.microsoft.com/office/drawing/2014/main" id="{228D1E83-C000-B443-17A1-67E172C1C81A}"/>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3" name="Picture 12">
            <a:extLst>
              <a:ext uri="{FF2B5EF4-FFF2-40B4-BE49-F238E27FC236}">
                <a16:creationId xmlns:a16="http://schemas.microsoft.com/office/drawing/2014/main" id="{E4F5B01C-A4C1-2548-9E99-49DA8F4F39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4" name="Slide Number Placeholder 5">
            <a:extLst>
              <a:ext uri="{FF2B5EF4-FFF2-40B4-BE49-F238E27FC236}">
                <a16:creationId xmlns:a16="http://schemas.microsoft.com/office/drawing/2014/main" id="{9D622E35-ED11-3E1D-3267-FB7969EBB6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7" name="Picture 6" descr="A black background with white text&#10;&#10;Description automatically generated">
            <a:extLst>
              <a:ext uri="{FF2B5EF4-FFF2-40B4-BE49-F238E27FC236}">
                <a16:creationId xmlns:a16="http://schemas.microsoft.com/office/drawing/2014/main" id="{2F168AC0-F6F3-71BB-BDB7-D14C957BCB1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317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521EA7-200B-F8EF-FA1A-AF68F6EAFB52}"/>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74059"/>
            <a:ext cx="10515600" cy="816630"/>
          </a:xfrm>
          <a:prstGeom prst="rect">
            <a:avLst/>
          </a:prstGeom>
        </p:spPr>
        <p:txBody>
          <a:bodyPr/>
          <a:lstStyle/>
          <a:p>
            <a:r>
              <a:rPr lang="en-US" dirty="0"/>
              <a:t>Click to edit Master title style</a:t>
            </a:r>
          </a:p>
        </p:txBody>
      </p:sp>
      <p:sp>
        <p:nvSpPr>
          <p:cNvPr id="8" name="Rectangle 11">
            <a:extLst>
              <a:ext uri="{FF2B5EF4-FFF2-40B4-BE49-F238E27FC236}">
                <a16:creationId xmlns:a16="http://schemas.microsoft.com/office/drawing/2014/main" id="{C62A9323-B343-0333-2A84-AB84726F155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2472A695-B9BF-2B5E-F712-588F45EA7A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50B28936-A209-8496-713D-69F064437D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3" name="Picture 2" descr="A black background with white text&#10;&#10;Description automatically generated">
            <a:extLst>
              <a:ext uri="{FF2B5EF4-FFF2-40B4-BE49-F238E27FC236}">
                <a16:creationId xmlns:a16="http://schemas.microsoft.com/office/drawing/2014/main" id="{943E1AB2-24F0-751B-86DE-9AC77889FA3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80896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F72B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A64684-422C-D171-0292-6610A91BE81D}"/>
              </a:ext>
            </a:extLst>
          </p:cNvPr>
          <p:cNvSpPr/>
          <p:nvPr userDrawn="1"/>
        </p:nvSpPr>
        <p:spPr>
          <a:xfrm>
            <a:off x="0" y="-8444"/>
            <a:ext cx="12192000" cy="713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pic>
        <p:nvPicPr>
          <p:cNvPr id="6" name="Picture 5">
            <a:extLst>
              <a:ext uri="{FF2B5EF4-FFF2-40B4-BE49-F238E27FC236}">
                <a16:creationId xmlns:a16="http://schemas.microsoft.com/office/drawing/2014/main" id="{4FD82848-CD15-3DBB-0148-67FB51371B08}"/>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318618" y="2224"/>
            <a:ext cx="3290400" cy="685072"/>
          </a:xfrm>
          <a:prstGeom prst="rect">
            <a:avLst/>
          </a:prstGeom>
        </p:spPr>
      </p:pic>
      <p:sp>
        <p:nvSpPr>
          <p:cNvPr id="8" name="Rectangle 11">
            <a:extLst>
              <a:ext uri="{FF2B5EF4-FFF2-40B4-BE49-F238E27FC236}">
                <a16:creationId xmlns:a16="http://schemas.microsoft.com/office/drawing/2014/main" id="{181386B9-1456-137E-66EE-45A4447494C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09CB3CD2-68E1-7670-8AC8-DCAEFA04479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7855B251-549F-CC81-82C4-1791D4DC0F9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64151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7654E7B-7E2F-A597-CEAB-D64DA25FBCEB}"/>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EA9AB12A-F2B6-4320-39F1-67F3778EE5DF}"/>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B773966A-35C2-70BC-CFF9-46C3441D8C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C8C1A7AF-70A0-C0E9-B2F5-1490BE6C7AD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7C0ADFA0-11B6-96C9-35AE-E6733196ACDA}"/>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307160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6"/>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4B2A7AA7-CA5F-D2FA-2E5E-C3E10A53D35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1EDE2594-98FA-EBCE-C733-A51E9F54ED18}"/>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AF735AE5-30EC-7992-E657-2104C4F3B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ACB5785D-C6E0-0BB4-B792-5DF6906E162F}"/>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93DEC689-0562-F90A-00BD-D3E65D677F10}"/>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4138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40746"/>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D379440A-2DED-3643-ADED-9B5C83E7D828}" type="slidenum">
              <a:rPr lang="en-US" smtClean="0"/>
              <a:pPr/>
              <a:t>‹#›</a:t>
            </a:fld>
            <a:endParaRPr lang="en-US"/>
          </a:p>
        </p:txBody>
      </p:sp>
    </p:spTree>
    <p:extLst>
      <p:ext uri="{BB962C8B-B14F-4D97-AF65-F5344CB8AC3E}">
        <p14:creationId xmlns:p14="http://schemas.microsoft.com/office/powerpoint/2010/main" val="3622727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https://lh7-rt.googleusercontent.com/docsz/AD_4nXfzwJsvIRvW0fJl-sxRCF3R-42yiJFAzUrqOaJ-L8jo5FGqttZ8APX73ApGUdQChw-sBKivi0P2hWo9rUnHRWuzEZAPLiO7LhhdgKFX4d0hDXKQl3hLWgcq7-T_2GYhgi9PYFvndw?key=Wtgq73WaJyuvvsZ3ZPStM4q3"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36655-88D0-D5BE-32A0-E64729B780EA}"/>
              </a:ext>
            </a:extLst>
          </p:cNvPr>
          <p:cNvSpPr txBox="1">
            <a:spLocks/>
          </p:cNvSpPr>
          <p:nvPr/>
        </p:nvSpPr>
        <p:spPr>
          <a:xfrm>
            <a:off x="11909611" y="0"/>
            <a:ext cx="282389" cy="442874"/>
          </a:xfrm>
          <a:prstGeom prst="rect">
            <a:avLst/>
          </a:prstGeom>
        </p:spPr>
        <p:txBody>
          <a:bodyPr vert="horz" lIns="91440" tIns="45720" rIns="91440" bIns="45720" rtlCol="0" anchor="ctr"/>
          <a:lstStyle>
            <a:defPPr>
              <a:defRPr lang="en-VN"/>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VN" sz="1500" b="1" dirty="0"/>
          </a:p>
        </p:txBody>
      </p:sp>
      <p:sp>
        <p:nvSpPr>
          <p:cNvPr id="5" name="TextBox 4">
            <a:extLst>
              <a:ext uri="{FF2B5EF4-FFF2-40B4-BE49-F238E27FC236}">
                <a16:creationId xmlns:a16="http://schemas.microsoft.com/office/drawing/2014/main" id="{D9AEB16A-AC48-B0FE-8DE2-D78D3FC7F5B2}"/>
              </a:ext>
            </a:extLst>
          </p:cNvPr>
          <p:cNvSpPr txBox="1"/>
          <p:nvPr/>
        </p:nvSpPr>
        <p:spPr>
          <a:xfrm>
            <a:off x="1" y="300933"/>
            <a:ext cx="12191999" cy="2329869"/>
          </a:xfrm>
          <a:prstGeom prst="rect">
            <a:avLst/>
          </a:prstGeom>
          <a:noFill/>
        </p:spPr>
        <p:txBody>
          <a:bodyPr wrap="square">
            <a:spAutoFit/>
          </a:bodyPr>
          <a:lstStyle/>
          <a:p>
            <a:pPr marL="0" marR="0" algn="ctr">
              <a:spcBef>
                <a:spcPts val="0"/>
              </a:spcBef>
              <a:spcAft>
                <a:spcPts val="0"/>
              </a:spcAft>
            </a:pPr>
            <a:r>
              <a:rPr lang="vi-VN" sz="3600" b="1" dirty="0">
                <a:solidFill>
                  <a:srgbClr val="000000"/>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3200" b="1" dirty="0" err="1">
                <a:solidFill>
                  <a:srgbClr val="FF0000"/>
                </a:solidFill>
                <a:effectLst/>
                <a:latin typeface="Times New Roman" panose="02020603050405020304" pitchFamily="18" charset="0"/>
                <a:ea typeface="Times New Roman" panose="02020603050405020304" pitchFamily="18" charset="0"/>
              </a:rPr>
              <a:t>BÁO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a:solidFill>
                  <a:srgbClr val="FF0000"/>
                </a:solidFill>
                <a:effectLst/>
                <a:latin typeface="Times New Roman" panose="02020603050405020304" pitchFamily="18" charset="0"/>
                <a:ea typeface="Times New Roman" panose="02020603050405020304" pitchFamily="18" charset="0"/>
              </a:rPr>
              <a:t>CÁO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ĐỒ</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ÁN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CHUYÊN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NGÀNH</a:t>
            </a:r>
            <a:r>
              <a:rPr lang="vi-VN" sz="3200" b="1" dirty="0">
                <a:solidFill>
                  <a:srgbClr val="000000"/>
                </a:solidFill>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effectLst/>
                <a:latin typeface="Times New Roman" panose="02020603050405020304" pitchFamily="18" charset="0"/>
                <a:ea typeface="Times New Roman" panose="02020603050405020304" pitchFamily="18" charset="0"/>
              </a:rPr>
              <a:t>ĐỀ TÀI: </a:t>
            </a:r>
            <a:r>
              <a:rPr lang="vi-VN" sz="2400" b="1" dirty="0" smtClean="0">
                <a:solidFill>
                  <a:srgbClr val="000000"/>
                </a:solidFill>
                <a:latin typeface="Times New Roman" panose="02020603050405020304" pitchFamily="18" charset="0"/>
                <a:ea typeface="Times New Roman" panose="02020603050405020304" pitchFamily="18" charset="0"/>
              </a:rPr>
              <a:t>XÂY DỰNG WEB QUẢN LÝ HOẠT ĐỘNG KINH DOANH </a:t>
            </a:r>
            <a:endParaRPr lang="en-US" sz="2400" b="1" dirty="0" smtClean="0">
              <a:solidFill>
                <a:srgbClr val="000000"/>
              </a:solidFill>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latin typeface="Times New Roman" panose="02020603050405020304" pitchFamily="18" charset="0"/>
                <a:ea typeface="Times New Roman" panose="02020603050405020304" pitchFamily="18" charset="0"/>
              </a:rPr>
              <a:t>CÔNG TY CÀ PHÊ VINA</a:t>
            </a:r>
            <a:endParaRPr lang="en-US"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1D5DB06-99CF-D981-5CCB-4502DF1857A8}"/>
              </a:ext>
            </a:extLst>
          </p:cNvPr>
          <p:cNvSpPr txBox="1"/>
          <p:nvPr/>
        </p:nvSpPr>
        <p:spPr>
          <a:xfrm>
            <a:off x="5573656" y="2597499"/>
            <a:ext cx="6102626" cy="452496"/>
          </a:xfrm>
          <a:prstGeom prst="rect">
            <a:avLst/>
          </a:prstGeom>
          <a:noFill/>
        </p:spPr>
        <p:txBody>
          <a:bodyPr wrap="square">
            <a:spAutoFit/>
          </a:bodyPr>
          <a:lstStyle/>
          <a:p>
            <a:pPr marL="0" marR="0" algn="ctr">
              <a:lnSpc>
                <a:spcPct val="130000"/>
              </a:lnSpc>
              <a:spcBef>
                <a:spcPts val="600"/>
              </a:spcBef>
              <a:spcAft>
                <a:spcPts val="600"/>
              </a:spcAft>
            </a:pPr>
            <a:r>
              <a:rPr lang="en-US" sz="2000" b="1" dirty="0" err="1">
                <a:solidFill>
                  <a:srgbClr val="000000"/>
                </a:solidFill>
                <a:latin typeface="Times New Roman" panose="02020603050405020304" pitchFamily="18" charset="0"/>
                <a:ea typeface="Times New Roman" panose="02020603050405020304" pitchFamily="18" charset="0"/>
              </a:rPr>
              <a:t>Giáo</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viên</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hướng</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dẫn</a:t>
            </a:r>
            <a:r>
              <a:rPr lang="en-US" sz="2000" b="1" dirty="0">
                <a:solidFill>
                  <a:srgbClr val="000000"/>
                </a:solidFill>
                <a:effectLst/>
                <a:latin typeface="Times New Roman" panose="02020603050405020304" pitchFamily="18" charset="0"/>
                <a:ea typeface="Times New Roman" panose="02020603050405020304" pitchFamily="18" charset="0"/>
              </a:rPr>
              <a:t> : </a:t>
            </a:r>
            <a:r>
              <a:rPr lang="en-US" sz="2000" b="1" dirty="0" err="1">
                <a:solidFill>
                  <a:srgbClr val="000000"/>
                </a:solidFill>
                <a:effectLst/>
                <a:latin typeface="Times New Roman" panose="02020603050405020304" pitchFamily="18" charset="0"/>
                <a:ea typeface="Times New Roman" panose="02020603050405020304" pitchFamily="18" charset="0"/>
              </a:rPr>
              <a:t>ThS</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Trần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Thị</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Vân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Anh</a:t>
            </a:r>
            <a:endParaRPr lang="en-US" sz="2000" dirty="0">
              <a:effectLst/>
              <a:latin typeface="Times New Roman" panose="02020603050405020304" pitchFamily="18" charset="0"/>
              <a:ea typeface="Times New Roman" panose="02020603050405020304" pitchFamily="18" charset="0"/>
            </a:endParaRPr>
          </a:p>
        </p:txBody>
      </p:sp>
      <p:graphicFrame>
        <p:nvGraphicFramePr>
          <p:cNvPr id="7" name="Google Shape;352;p47">
            <a:extLst>
              <a:ext uri="{FF2B5EF4-FFF2-40B4-BE49-F238E27FC236}">
                <a16:creationId xmlns:a16="http://schemas.microsoft.com/office/drawing/2014/main" id="{782E92EA-880A-CC7F-FC36-C7D2674B1475}"/>
              </a:ext>
            </a:extLst>
          </p:cNvPr>
          <p:cNvGraphicFramePr/>
          <p:nvPr>
            <p:extLst>
              <p:ext uri="{D42A27DB-BD31-4B8C-83A1-F6EECF244321}">
                <p14:modId xmlns:p14="http://schemas.microsoft.com/office/powerpoint/2010/main" val="4132234247"/>
              </p:ext>
            </p:extLst>
          </p:nvPr>
        </p:nvGraphicFramePr>
        <p:xfrm>
          <a:off x="6659217" y="3322691"/>
          <a:ext cx="5017065" cy="1819963"/>
        </p:xfrm>
        <a:graphic>
          <a:graphicData uri="http://schemas.openxmlformats.org/drawingml/2006/table">
            <a:tbl>
              <a:tblPr>
                <a:noFill/>
              </a:tblPr>
              <a:tblGrid>
                <a:gridCol w="262736">
                  <a:extLst>
                    <a:ext uri="{9D8B030D-6E8A-4147-A177-3AD203B41FA5}">
                      <a16:colId xmlns:a16="http://schemas.microsoft.com/office/drawing/2014/main" val="3311542817"/>
                    </a:ext>
                  </a:extLst>
                </a:gridCol>
                <a:gridCol w="2742162">
                  <a:extLst>
                    <a:ext uri="{9D8B030D-6E8A-4147-A177-3AD203B41FA5}">
                      <a16:colId xmlns:a16="http://schemas.microsoft.com/office/drawing/2014/main" val="20000"/>
                    </a:ext>
                  </a:extLst>
                </a:gridCol>
                <a:gridCol w="2012167">
                  <a:extLst>
                    <a:ext uri="{9D8B030D-6E8A-4147-A177-3AD203B41FA5}">
                      <a16:colId xmlns:a16="http://schemas.microsoft.com/office/drawing/2014/main" val="20001"/>
                    </a:ext>
                  </a:extLst>
                </a:gridCol>
              </a:tblGrid>
              <a:tr h="463226">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1</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Minh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Hiếu</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1600"/>
                        </a:spcAft>
                        <a:buNone/>
                      </a:pPr>
                      <a:r>
                        <a:rPr lang="en" sz="2000" u="none" dirty="0" smtClean="0">
                          <a:solidFill>
                            <a:schemeClr val="dk1"/>
                          </a:solidFill>
                          <a:latin typeface="Times New Roman" panose="02020603050405020304" pitchFamily="18" charset="0"/>
                          <a:ea typeface="Lato"/>
                          <a:cs typeface="Times New Roman" panose="02020603050405020304" pitchFamily="18" charset="0"/>
                          <a:sym typeface="Lato"/>
                        </a:rPr>
                        <a:t>2001215777</a:t>
                      </a:r>
                      <a:endParaRPr lang="en" sz="2000" u="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3226">
                <a:tc>
                  <a:txBody>
                    <a:bodyPr/>
                    <a:lstStyle/>
                    <a:p>
                      <a:pPr marL="0" lvl="0" indent="0" algn="ctr" rtl="0">
                        <a:lnSpc>
                          <a:spcPct val="115000"/>
                        </a:lnSpc>
                        <a:spcBef>
                          <a:spcPts val="0"/>
                        </a:spcBef>
                        <a:spcAft>
                          <a:spcPts val="0"/>
                        </a:spcAft>
                        <a:buNone/>
                      </a:pPr>
                      <a:r>
                        <a:rPr lang="en-US" sz="2000" b="1" u="none">
                          <a:solidFill>
                            <a:schemeClr val="dk2"/>
                          </a:solidFill>
                          <a:latin typeface="Times New Roman" panose="02020603050405020304" pitchFamily="18" charset="0"/>
                          <a:ea typeface="Lato"/>
                          <a:cs typeface="Times New Roman" panose="02020603050405020304" pitchFamily="18" charset="0"/>
                          <a:sym typeface="Lato"/>
                        </a:rPr>
                        <a:t>2</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smtClean="0">
                          <a:solidFill>
                            <a:schemeClr val="dk2"/>
                          </a:solidFill>
                          <a:latin typeface="Times New Roman" panose="02020603050405020304" pitchFamily="18" charset="0"/>
                          <a:ea typeface="Lato"/>
                          <a:cs typeface="Times New Roman" panose="02020603050405020304" pitchFamily="18" charset="0"/>
                          <a:sym typeface="Lato"/>
                        </a:rPr>
                        <a:t>Mai</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Thế</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Vinh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2001210924</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53223">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3</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Hồ</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Phúc</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Thịnh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2001210793</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855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668645"/>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biểu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mẫu</a:t>
            </a:r>
            <a:r>
              <a:rPr lang="en-US" sz="32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1853" t="4320" r="1967" b="-1"/>
          <a:stretch/>
        </p:blipFill>
        <p:spPr>
          <a:xfrm>
            <a:off x="3995275" y="4165646"/>
            <a:ext cx="3784759" cy="2521118"/>
          </a:xfrm>
          <a:prstGeom prst="rect">
            <a:avLst/>
          </a:prstGeom>
        </p:spPr>
      </p:pic>
      <p:pic>
        <p:nvPicPr>
          <p:cNvPr id="4" name="Picture 3"/>
          <p:cNvPicPr>
            <a:picLocks noChangeAspect="1"/>
          </p:cNvPicPr>
          <p:nvPr/>
        </p:nvPicPr>
        <p:blipFill>
          <a:blip r:embed="rId3"/>
          <a:stretch>
            <a:fillRect/>
          </a:stretch>
        </p:blipFill>
        <p:spPr>
          <a:xfrm>
            <a:off x="3347561" y="770647"/>
            <a:ext cx="3089036" cy="3541471"/>
          </a:xfrm>
          <a:prstGeom prst="rect">
            <a:avLst/>
          </a:prstGeom>
        </p:spPr>
      </p:pic>
      <p:pic>
        <p:nvPicPr>
          <p:cNvPr id="5" name="Picture 4"/>
          <p:cNvPicPr>
            <a:picLocks noChangeAspect="1"/>
          </p:cNvPicPr>
          <p:nvPr/>
        </p:nvPicPr>
        <p:blipFill>
          <a:blip r:embed="rId4"/>
          <a:stretch>
            <a:fillRect/>
          </a:stretch>
        </p:blipFill>
        <p:spPr>
          <a:xfrm>
            <a:off x="7969719" y="695739"/>
            <a:ext cx="3837099" cy="5006160"/>
          </a:xfrm>
          <a:prstGeom prst="rect">
            <a:avLst/>
          </a:prstGeom>
        </p:spPr>
      </p:pic>
      <p:pic>
        <p:nvPicPr>
          <p:cNvPr id="6" name="Picture 5"/>
          <p:cNvPicPr>
            <a:picLocks noChangeAspect="1"/>
          </p:cNvPicPr>
          <p:nvPr/>
        </p:nvPicPr>
        <p:blipFill>
          <a:blip r:embed="rId5"/>
          <a:stretch>
            <a:fillRect/>
          </a:stretch>
        </p:blipFill>
        <p:spPr>
          <a:xfrm>
            <a:off x="159025" y="1364384"/>
            <a:ext cx="3046527" cy="3727380"/>
          </a:xfrm>
          <a:prstGeom prst="rect">
            <a:avLst/>
          </a:prstGeom>
        </p:spPr>
      </p:pic>
      <p:sp>
        <p:nvSpPr>
          <p:cNvPr id="7" name="Slide Number Placeholder 6"/>
          <p:cNvSpPr>
            <a:spLocks noGrp="1"/>
          </p:cNvSpPr>
          <p:nvPr>
            <p:ph type="sldNum" sz="quarter" idx="12"/>
          </p:nvPr>
        </p:nvSpPr>
        <p:spPr>
          <a:xfrm>
            <a:off x="11686443" y="0"/>
            <a:ext cx="505557" cy="365125"/>
          </a:xfrm>
        </p:spPr>
        <p:txBody>
          <a:bodyPr/>
          <a:lstStyle/>
          <a:p>
            <a:fld id="{D379440A-2DED-3643-ADED-9B5C83E7D828}" type="slidenum">
              <a:rPr lang="en-VN" smtClean="0"/>
              <a:pPr/>
              <a:t>9</a:t>
            </a:fld>
            <a:endParaRPr lang="en-VN" dirty="0"/>
          </a:p>
        </p:txBody>
      </p:sp>
    </p:spTree>
    <p:extLst>
      <p:ext uri="{BB962C8B-B14F-4D97-AF65-F5344CB8AC3E}">
        <p14:creationId xmlns:p14="http://schemas.microsoft.com/office/powerpoint/2010/main" val="3725375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3.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10</a:t>
            </a:fld>
            <a:endParaRPr lang="en-VN" dirty="0"/>
          </a:p>
        </p:txBody>
      </p:sp>
    </p:spTree>
    <p:extLst>
      <p:ext uri="{BB962C8B-B14F-4D97-AF65-F5344CB8AC3E}">
        <p14:creationId xmlns:p14="http://schemas.microsoft.com/office/powerpoint/2010/main" val="4028037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Rectangle 1"/>
          <p:cNvSpPr/>
          <p:nvPr/>
        </p:nvSpPr>
        <p:spPr>
          <a:xfrm>
            <a:off x="4704318" y="6345053"/>
            <a:ext cx="2640466"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Use-Case </a:t>
            </a:r>
            <a:r>
              <a:rPr lang="en-US" dirty="0" err="1">
                <a:latin typeface="Times New Roman" panose="02020603050405020304" pitchFamily="18" charset="0"/>
                <a:ea typeface="SimSun" panose="02010600030101010101" pitchFamily="2" charset="-122"/>
              </a:rPr>
              <a:t>nghiệp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vụ</a:t>
            </a:r>
            <a:endParaRPr lang="en-US" dirty="0"/>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11</a:t>
            </a:fld>
            <a:endParaRPr lang="en-VN"/>
          </a:p>
        </p:txBody>
      </p:sp>
      <p:pic>
        <p:nvPicPr>
          <p:cNvPr id="6" name="Picture 5"/>
          <p:cNvPicPr/>
          <p:nvPr/>
        </p:nvPicPr>
        <p:blipFill>
          <a:blip r:embed="rId2"/>
          <a:stretch>
            <a:fillRect/>
          </a:stretch>
        </p:blipFill>
        <p:spPr>
          <a:xfrm>
            <a:off x="1065149" y="1114210"/>
            <a:ext cx="9918804" cy="4596124"/>
          </a:xfrm>
          <a:prstGeom prst="rect">
            <a:avLst/>
          </a:prstGeom>
        </p:spPr>
      </p:pic>
    </p:spTree>
    <p:extLst>
      <p:ext uri="{BB962C8B-B14F-4D97-AF65-F5344CB8AC3E}">
        <p14:creationId xmlns:p14="http://schemas.microsoft.com/office/powerpoint/2010/main" val="197431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4" descr="AD_4nXdhCy6-Pn64c_2Vqul2Ir8AOihMVOMCg1tTk4NqPOyphnCOEKpTeyHZVOlnqstJRcZrHZH-9zauezmWJmfCpsKvg31Ilee7qYN4vgYbVMvx47VbFMv6SLhS5XRF17oFebaHuSYBBl3pS4kx7nOtjzg?key=eup8U4egK1Xorg93_kj22rm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059" y="771410"/>
            <a:ext cx="5297516" cy="587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30689" y="6319054"/>
            <a:ext cx="3416320"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Quy trình đặt hàng của khách hàng</a:t>
            </a:r>
            <a:endParaRPr lang="en-US" dirty="0">
              <a:latin typeface="Times New Roman" panose="02020603050405020304" pitchFamily="18" charset="0"/>
              <a:ea typeface="SimSun" panose="02010600030101010101" pitchFamily="2" charset="-122"/>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12</a:t>
            </a:fld>
            <a:endParaRPr lang="en-VN"/>
          </a:p>
        </p:txBody>
      </p:sp>
    </p:spTree>
    <p:extLst>
      <p:ext uri="{BB962C8B-B14F-4D97-AF65-F5344CB8AC3E}">
        <p14:creationId xmlns:p14="http://schemas.microsoft.com/office/powerpoint/2010/main" val="2248476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06" y="735496"/>
            <a:ext cx="10801581" cy="5607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40456" y="6343090"/>
            <a:ext cx="250581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 Case </a:t>
            </a:r>
            <a:r>
              <a:rPr lang="en-US" dirty="0" err="1">
                <a:latin typeface="Times New Roman" panose="02020603050405020304" pitchFamily="18" charset="0"/>
                <a:ea typeface="SimSun" panose="02010600030101010101" pitchFamily="2" charset="-122"/>
              </a:rPr>
              <a:t>hệ</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thống</a:t>
            </a:r>
            <a:endParaRPr lang="en-US" dirty="0"/>
          </a:p>
        </p:txBody>
      </p:sp>
      <p:sp>
        <p:nvSpPr>
          <p:cNvPr id="3" name="Slide Number Placeholder 2"/>
          <p:cNvSpPr>
            <a:spLocks noGrp="1"/>
          </p:cNvSpPr>
          <p:nvPr>
            <p:ph type="sldNum" sz="quarter" idx="12"/>
          </p:nvPr>
        </p:nvSpPr>
        <p:spPr>
          <a:xfrm>
            <a:off x="11686443" y="2623"/>
            <a:ext cx="505557" cy="365125"/>
          </a:xfrm>
        </p:spPr>
        <p:txBody>
          <a:bodyPr/>
          <a:lstStyle/>
          <a:p>
            <a:fld id="{D379440A-2DED-3643-ADED-9B5C83E7D828}" type="slidenum">
              <a:rPr lang="en-VN" smtClean="0"/>
              <a:pPr/>
              <a:t>13</a:t>
            </a:fld>
            <a:endParaRPr lang="en-VN" dirty="0"/>
          </a:p>
        </p:txBody>
      </p:sp>
    </p:spTree>
    <p:extLst>
      <p:ext uri="{BB962C8B-B14F-4D97-AF65-F5344CB8AC3E}">
        <p14:creationId xmlns:p14="http://schemas.microsoft.com/office/powerpoint/2010/main" val="1873862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1686443" y="2623"/>
            <a:ext cx="505557" cy="365125"/>
          </a:xfrm>
        </p:spPr>
        <p:txBody>
          <a:bodyPr/>
          <a:lstStyle/>
          <a:p>
            <a:fld id="{D379440A-2DED-3643-ADED-9B5C83E7D828}" type="slidenum">
              <a:rPr lang="en-VN" smtClean="0"/>
              <a:pPr/>
              <a:t>14</a:t>
            </a:fld>
            <a:endParaRPr lang="en-VN" dirty="0"/>
          </a:p>
        </p:txBody>
      </p:sp>
      <p:sp>
        <p:nvSpPr>
          <p:cNvPr id="6" name="TextBox 5"/>
          <p:cNvSpPr txBox="1"/>
          <p:nvPr/>
        </p:nvSpPr>
        <p:spPr>
          <a:xfrm>
            <a:off x="4035635" y="6279502"/>
            <a:ext cx="4704173" cy="369332"/>
          </a:xfrm>
          <a:prstGeom prst="rect">
            <a:avLst/>
          </a:prstGeom>
          <a:noFill/>
        </p:spPr>
        <p:txBody>
          <a:bodyPr wrap="none" rtlCol="0">
            <a:spAutoFit/>
          </a:bodyPr>
          <a:lstStyle/>
          <a:p>
            <a:r>
              <a:rPr lang="en-US" dirty="0" err="1" smtClean="0"/>
              <a:t>Đặt</a:t>
            </a:r>
            <a:r>
              <a:rPr lang="en-US" dirty="0" smtClean="0"/>
              <a:t> </a:t>
            </a:r>
            <a:r>
              <a:rPr lang="en-US" dirty="0" err="1" smtClean="0"/>
              <a:t>tả</a:t>
            </a:r>
            <a:r>
              <a:rPr lang="en-US" dirty="0" smtClean="0"/>
              <a:t> use case </a:t>
            </a:r>
            <a:r>
              <a:rPr lang="en-US" dirty="0" err="1" smtClean="0"/>
              <a:t>hệ</a:t>
            </a:r>
            <a:r>
              <a:rPr lang="en-US" dirty="0" smtClean="0"/>
              <a:t> </a:t>
            </a:r>
            <a:r>
              <a:rPr lang="en-US" dirty="0" err="1" smtClean="0"/>
              <a:t>thống</a:t>
            </a:r>
            <a:r>
              <a:rPr lang="en-US" dirty="0" smtClean="0"/>
              <a:t> </a:t>
            </a:r>
            <a:r>
              <a:rPr lang="en-US" dirty="0" err="1" smtClean="0"/>
              <a:t>quy</a:t>
            </a:r>
            <a:r>
              <a:rPr lang="en-US" dirty="0" smtClean="0"/>
              <a:t> </a:t>
            </a:r>
            <a:r>
              <a:rPr lang="en-US" dirty="0" err="1" smtClean="0"/>
              <a:t>trình</a:t>
            </a:r>
            <a:r>
              <a:rPr lang="en-US" dirty="0" smtClean="0"/>
              <a:t> </a:t>
            </a:r>
            <a:r>
              <a:rPr lang="en-US" dirty="0" err="1" smtClean="0"/>
              <a:t>Đổi</a:t>
            </a:r>
            <a:r>
              <a:rPr lang="en-US" dirty="0" smtClean="0"/>
              <a:t> </a:t>
            </a:r>
            <a:r>
              <a:rPr lang="en-US" dirty="0" err="1" smtClean="0"/>
              <a:t>mật</a:t>
            </a:r>
            <a:r>
              <a:rPr lang="en-US" dirty="0" smtClean="0"/>
              <a:t> </a:t>
            </a:r>
            <a:r>
              <a:rPr lang="en-US" dirty="0" err="1" smtClean="0"/>
              <a:t>khẩu</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50585831"/>
              </p:ext>
            </p:extLst>
          </p:nvPr>
        </p:nvGraphicFramePr>
        <p:xfrm>
          <a:off x="1343608" y="735498"/>
          <a:ext cx="9619861" cy="5492126"/>
        </p:xfrm>
        <a:graphic>
          <a:graphicData uri="http://schemas.openxmlformats.org/drawingml/2006/table">
            <a:tbl>
              <a:tblPr firstRow="1" firstCol="1" bandRow="1">
                <a:tableStyleId>{5C22544A-7EE6-4342-B048-85BDC9FD1C3A}</a:tableStyleId>
              </a:tblPr>
              <a:tblGrid>
                <a:gridCol w="2230016">
                  <a:extLst>
                    <a:ext uri="{9D8B030D-6E8A-4147-A177-3AD203B41FA5}">
                      <a16:colId xmlns:a16="http://schemas.microsoft.com/office/drawing/2014/main" val="3788359279"/>
                    </a:ext>
                  </a:extLst>
                </a:gridCol>
                <a:gridCol w="7389845">
                  <a:extLst>
                    <a:ext uri="{9D8B030D-6E8A-4147-A177-3AD203B41FA5}">
                      <a16:colId xmlns:a16="http://schemas.microsoft.com/office/drawing/2014/main" val="1902806557"/>
                    </a:ext>
                  </a:extLst>
                </a:gridCol>
              </a:tblGrid>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Tên</a:t>
                      </a:r>
                      <a:r>
                        <a:rPr lang="en-US" sz="1600" dirty="0">
                          <a:effectLst/>
                          <a:latin typeface="Times New Roman" panose="02020603050405020304" pitchFamily="18" charset="0"/>
                          <a:cs typeface="Times New Roman" panose="02020603050405020304" pitchFamily="18" charset="0"/>
                        </a:rPr>
                        <a:t> use case</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Đổi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Mật</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Khẩu</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959707010"/>
                  </a:ext>
                </a:extLst>
              </a:tr>
              <a:tr h="857576">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Tóm</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tắt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 trong quá trình dùng trang web sẽ có những nguyên nhân khiến cho mình phải đổi mật khẩu</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469416117"/>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Tác</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nhân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541536907"/>
                  </a:ext>
                </a:extLst>
              </a:tr>
              <a:tr h="285859">
                <a:tc>
                  <a:txBody>
                    <a:bodyPr/>
                    <a:lstStyle/>
                    <a:p>
                      <a:pPr algn="ctr">
                        <a:lnSpc>
                          <a:spcPct val="130000"/>
                        </a:lnSpc>
                        <a:spcBef>
                          <a:spcPts val="600"/>
                        </a:spcBef>
                        <a:spcAft>
                          <a:spcPts val="600"/>
                        </a:spcAft>
                      </a:pPr>
                      <a:r>
                        <a:rPr lang="en-US" sz="1600" dirty="0">
                          <a:effectLst/>
                          <a:latin typeface="Times New Roman" panose="02020603050405020304" pitchFamily="18" charset="0"/>
                          <a:cs typeface="Times New Roman" panose="02020603050405020304" pitchFamily="18" charset="0"/>
                        </a:rPr>
                        <a:t>Use case </a:t>
                      </a:r>
                      <a:r>
                        <a:rPr lang="en-US" sz="1600" dirty="0" err="1">
                          <a:effectLst/>
                          <a:latin typeface="Times New Roman" panose="02020603050405020304" pitchFamily="18" charset="0"/>
                          <a:cs typeface="Times New Roman" panose="02020603050405020304" pitchFamily="18" charset="0"/>
                        </a:rPr>
                        <a:t>liên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quan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gn="ct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8597054"/>
                  </a:ext>
                </a:extLst>
              </a:tr>
              <a:tr h="1713135">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Dòng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chính</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muốn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tài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khoản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mình</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Nhập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mới</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Hệ</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thống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kiểm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826" marR="59826" marT="0" marB="0"/>
                </a:tc>
                <a:extLst>
                  <a:ext uri="{0D108BD9-81ED-4DB2-BD59-A6C34878D82A}">
                    <a16:rowId xmlns:a16="http://schemas.microsoft.com/office/drawing/2014/main" val="2709919483"/>
                  </a:ext>
                </a:extLst>
              </a:tr>
              <a:tr h="11779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Dòng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phụ</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300"/>
                        </a:spcBef>
                        <a:spcAft>
                          <a:spcPts val="300"/>
                        </a:spcAft>
                      </a:pP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dòng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thế</a:t>
                      </a:r>
                      <a:r>
                        <a:rPr lang="en-US" sz="1800" dirty="0">
                          <a:effectLst/>
                          <a:latin typeface="Times New Roman" panose="02020603050405020304" pitchFamily="18" charset="0"/>
                          <a:cs typeface="Times New Roman" panose="02020603050405020304" pitchFamily="18" charset="0"/>
                        </a:rPr>
                        <a:t>:</a:t>
                      </a:r>
                    </a:p>
                    <a:p>
                      <a:pPr>
                        <a:lnSpc>
                          <a:spcPct val="130000"/>
                        </a:lnSpc>
                        <a:spcBef>
                          <a:spcPts val="300"/>
                        </a:spcBef>
                        <a:spcAft>
                          <a:spcPts val="300"/>
                        </a:spcAft>
                      </a:pP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bước</a:t>
                      </a:r>
                      <a:r>
                        <a:rPr lang="en-US" sz="1800" dirty="0">
                          <a:effectLst/>
                          <a:latin typeface="Times New Roman" panose="02020603050405020304" pitchFamily="18" charset="0"/>
                          <a:cs typeface="Times New Roman" panose="02020603050405020304" pitchFamily="18" charset="0"/>
                        </a:rPr>
                        <a:t> 3: </a:t>
                      </a:r>
                      <a:r>
                        <a:rPr lang="en-US" sz="1800" dirty="0" err="1">
                          <a:effectLst/>
                          <a:latin typeface="Times New Roman" panose="02020603050405020304" pitchFamily="18" charset="0"/>
                          <a:cs typeface="Times New Roman" panose="02020603050405020304" pitchFamily="18" charset="0"/>
                        </a:rPr>
                        <a:t>Nếu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khớp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xuất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lỗi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rằng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thất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bại</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320064124"/>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Điều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tiên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quyết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 phải đăng nhập vào hệ thống</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878118402"/>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Hậu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dirty="0" err="1">
                          <a:effectLst/>
                          <a:latin typeface="Times New Roman" panose="02020603050405020304" pitchFamily="18" charset="0"/>
                          <a:cs typeface="Times New Roman" panose="02020603050405020304" pitchFamily="18" charset="0"/>
                        </a:rPr>
                        <a:t>Tiến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049450664"/>
                  </a:ext>
                </a:extLst>
              </a:tr>
            </a:tbl>
          </a:graphicData>
        </a:graphic>
      </p:graphicFrame>
    </p:spTree>
    <p:extLst>
      <p:ext uri="{BB962C8B-B14F-4D97-AF65-F5344CB8AC3E}">
        <p14:creationId xmlns:p14="http://schemas.microsoft.com/office/powerpoint/2010/main" val="3362325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Tích</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0" name="Picture 12" descr="AD_4nXfSZJ_TuUGrp48JQHr5jn5r76bExqHECg6YLkk5eNTLOGN1GG0KpjKUK5sH79aSrYJfZMxcYhafYGZrDeuZ9uB0WEdIohqV090nzY-M5ACTEKRxw2BJ8oYsVwdEJFmen5b9Ps10bg?key=WNMeWffYn3xcPCe-HWu05Y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56" y="695739"/>
            <a:ext cx="10399891" cy="572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62250" y="6376701"/>
            <a:ext cx="1992853"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phân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tích</a:t>
            </a:r>
            <a:endParaRPr lang="en-US" dirty="0"/>
          </a:p>
        </p:txBody>
      </p:sp>
      <p:sp>
        <p:nvSpPr>
          <p:cNvPr id="3" name="Slide Number Placeholder 2"/>
          <p:cNvSpPr>
            <a:spLocks noGrp="1"/>
          </p:cNvSpPr>
          <p:nvPr>
            <p:ph type="sldNum" sz="quarter" idx="12"/>
          </p:nvPr>
        </p:nvSpPr>
        <p:spPr>
          <a:xfrm>
            <a:off x="11686443" y="-17256"/>
            <a:ext cx="505557" cy="365125"/>
          </a:xfrm>
        </p:spPr>
        <p:txBody>
          <a:bodyPr/>
          <a:lstStyle/>
          <a:p>
            <a:fld id="{D379440A-2DED-3643-ADED-9B5C83E7D828}" type="slidenum">
              <a:rPr lang="en-VN" smtClean="0"/>
              <a:pPr/>
              <a:t>15</a:t>
            </a:fld>
            <a:endParaRPr lang="en-VN" dirty="0"/>
          </a:p>
        </p:txBody>
      </p:sp>
    </p:spTree>
    <p:extLst>
      <p:ext uri="{BB962C8B-B14F-4D97-AF65-F5344CB8AC3E}">
        <p14:creationId xmlns:p14="http://schemas.microsoft.com/office/powerpoint/2010/main" val="4275157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4. </a:t>
            </a:r>
            <a:r>
              <a:rPr lang="en-US" b="1" dirty="0" err="1" smtClean="0">
                <a:latin typeface="Times New Roman" panose="02020603050405020304" pitchFamily="18" charset="0"/>
                <a:cs typeface="Times New Roman" panose="02020603050405020304" pitchFamily="18" charset="0"/>
              </a:rPr>
              <a:t>THIẾT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KẾ</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ĐẶT</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16</a:t>
            </a:fld>
            <a:endParaRPr lang="en-VN"/>
          </a:p>
        </p:txBody>
      </p:sp>
    </p:spTree>
    <p:extLst>
      <p:ext uri="{BB962C8B-B14F-4D97-AF65-F5344CB8AC3E}">
        <p14:creationId xmlns:p14="http://schemas.microsoft.com/office/powerpoint/2010/main" val="310701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18" descr="https://lh7-rt.googleusercontent.com/docsz/AD_4nXfzwJsvIRvW0fJl-sxRCF3R-42yiJFAzUrqOaJ-L8jo5FGqttZ8APX73ApGUdQChw-sBKivi0P2hWo9rUnHRWuzEZAPLiO7LhhdgKFX4d0hDXKQl3hLWgcq7-T_2GYhgi9PYFvndw?key=Wtgq73WaJyuvvsZ3ZPStM4q3"/>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381"/>
          <a:stretch/>
        </p:blipFill>
        <p:spPr bwMode="auto">
          <a:xfrm>
            <a:off x="1001027" y="755374"/>
            <a:ext cx="10587594" cy="581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0494" y="6383427"/>
            <a:ext cx="2291012"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mức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thiết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kế</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17</a:t>
            </a:fld>
            <a:endParaRPr lang="en-VN"/>
          </a:p>
        </p:txBody>
      </p:sp>
    </p:spTree>
    <p:extLst>
      <p:ext uri="{BB962C8B-B14F-4D97-AF65-F5344CB8AC3E}">
        <p14:creationId xmlns:p14="http://schemas.microsoft.com/office/powerpoint/2010/main" val="154373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Mô</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Hình</a:t>
            </a:r>
            <a:r>
              <a:rPr lang="en-US" sz="3000" b="1" dirty="0" smtClean="0">
                <a:solidFill>
                  <a:schemeClr val="accent5"/>
                </a:solidFill>
                <a:latin typeface="Times New Roman" panose="02020603050405020304" pitchFamily="18" charset="0"/>
                <a:cs typeface="Times New Roman" panose="02020603050405020304" pitchFamily="18" charset="0"/>
              </a:rPr>
              <a:t> 3 </a:t>
            </a:r>
            <a:r>
              <a:rPr lang="en-US" sz="3000" b="1" dirty="0" err="1" smtClean="0">
                <a:solidFill>
                  <a:schemeClr val="accent5"/>
                </a:solidFill>
                <a:latin typeface="Times New Roman" panose="02020603050405020304" pitchFamily="18" charset="0"/>
                <a:cs typeface="Times New Roman" panose="02020603050405020304" pitchFamily="18" charset="0"/>
              </a:rPr>
              <a:t>Lớp</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1" name="Picture 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135" y="755374"/>
            <a:ext cx="7159737" cy="451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5373"/>
            <a:ext cx="4838007" cy="432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0602" y="5083012"/>
            <a:ext cx="2816797"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tra cứu giỏ hàng</a:t>
            </a:r>
            <a:endParaRPr lang="en-US" dirty="0">
              <a:latin typeface="Times New Roman" panose="02020603050405020304" pitchFamily="18" charset="0"/>
              <a:ea typeface="SimSun" panose="02010600030101010101" pitchFamily="2" charset="-122"/>
            </a:endParaRPr>
          </a:p>
        </p:txBody>
      </p:sp>
      <p:sp>
        <p:nvSpPr>
          <p:cNvPr id="3" name="Rectangle 2"/>
          <p:cNvSpPr/>
          <p:nvPr/>
        </p:nvSpPr>
        <p:spPr>
          <a:xfrm>
            <a:off x="6927067" y="5271796"/>
            <a:ext cx="3175869"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chức năng nhập kho</a:t>
            </a:r>
            <a:endParaRPr lang="en-US" dirty="0">
              <a:latin typeface="Times New Roman" panose="02020603050405020304" pitchFamily="18" charset="0"/>
              <a:ea typeface="SimSun" panose="02010600030101010101" pitchFamily="2" charset="-122"/>
            </a:endParaRPr>
          </a:p>
        </p:txBody>
      </p:sp>
      <p:sp>
        <p:nvSpPr>
          <p:cNvPr id="5" name="Slide Number Placeholder 4"/>
          <p:cNvSpPr>
            <a:spLocks noGrp="1"/>
          </p:cNvSpPr>
          <p:nvPr>
            <p:ph type="sldNum" sz="quarter" idx="12"/>
          </p:nvPr>
        </p:nvSpPr>
        <p:spPr>
          <a:xfrm>
            <a:off x="11686443" y="12562"/>
            <a:ext cx="505557" cy="365125"/>
          </a:xfrm>
        </p:spPr>
        <p:txBody>
          <a:bodyPr/>
          <a:lstStyle/>
          <a:p>
            <a:fld id="{D379440A-2DED-3643-ADED-9B5C83E7D828}" type="slidenum">
              <a:rPr lang="en-VN" smtClean="0"/>
              <a:pPr/>
              <a:t>18</a:t>
            </a:fld>
            <a:endParaRPr lang="en-VN"/>
          </a:p>
        </p:txBody>
      </p:sp>
    </p:spTree>
    <p:extLst>
      <p:ext uri="{BB962C8B-B14F-4D97-AF65-F5344CB8AC3E}">
        <p14:creationId xmlns:p14="http://schemas.microsoft.com/office/powerpoint/2010/main" val="2474350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25128"/>
            <a:ext cx="6904384" cy="693019"/>
          </a:xfrm>
        </p:spPr>
        <p:txBody>
          <a:bodyPr>
            <a:noAutofit/>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BẢNG</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CÔNG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045488393"/>
              </p:ext>
            </p:extLst>
          </p:nvPr>
        </p:nvGraphicFramePr>
        <p:xfrm>
          <a:off x="67378" y="729113"/>
          <a:ext cx="12031578" cy="5970067"/>
        </p:xfrm>
        <a:graphic>
          <a:graphicData uri="http://schemas.openxmlformats.org/drawingml/2006/table">
            <a:tbl>
              <a:tblPr firstRow="1" bandRow="1">
                <a:tableStyleId>{5C22544A-7EE6-4342-B048-85BDC9FD1C3A}</a:tableStyleId>
              </a:tblPr>
              <a:tblGrid>
                <a:gridCol w="2267999">
                  <a:extLst>
                    <a:ext uri="{9D8B030D-6E8A-4147-A177-3AD203B41FA5}">
                      <a16:colId xmlns:a16="http://schemas.microsoft.com/office/drawing/2014/main" val="1676688870"/>
                    </a:ext>
                  </a:extLst>
                </a:gridCol>
                <a:gridCol w="7452435">
                  <a:extLst>
                    <a:ext uri="{9D8B030D-6E8A-4147-A177-3AD203B41FA5}">
                      <a16:colId xmlns:a16="http://schemas.microsoft.com/office/drawing/2014/main" val="4097433316"/>
                    </a:ext>
                  </a:extLst>
                </a:gridCol>
                <a:gridCol w="1250302">
                  <a:extLst>
                    <a:ext uri="{9D8B030D-6E8A-4147-A177-3AD203B41FA5}">
                      <a16:colId xmlns:a16="http://schemas.microsoft.com/office/drawing/2014/main" val="2557433702"/>
                    </a:ext>
                  </a:extLst>
                </a:gridCol>
                <a:gridCol w="1060842">
                  <a:extLst>
                    <a:ext uri="{9D8B030D-6E8A-4147-A177-3AD203B41FA5}">
                      <a16:colId xmlns:a16="http://schemas.microsoft.com/office/drawing/2014/main" val="4222277379"/>
                    </a:ext>
                  </a:extLst>
                </a:gridCol>
              </a:tblGrid>
              <a:tr h="405946">
                <a:tc>
                  <a:txBody>
                    <a:bodyPr/>
                    <a:lstStyle/>
                    <a:p>
                      <a:pPr algn="ctr"/>
                      <a:r>
                        <a:rPr lang="en-US" sz="1600" dirty="0" err="1" smtClean="0">
                          <a:latin typeface="Times New Roman" panose="02020603050405020304" pitchFamily="18" charset="0"/>
                          <a:cs typeface="Times New Roman" panose="02020603050405020304" pitchFamily="18" charset="0"/>
                        </a:rPr>
                        <a:t>Họ</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và</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tên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Công</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việc</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Hoàn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thành</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Ghi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6289683"/>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Minh </a:t>
                      </a:r>
                      <a:r>
                        <a:rPr lang="en-US" sz="1600" baseline="0" dirty="0" err="1" smtClean="0">
                          <a:latin typeface="Times New Roman" panose="02020603050405020304" pitchFamily="18" charset="0"/>
                          <a:cs typeface="Times New Roman" panose="02020603050405020304" pitchFamily="18" charset="0"/>
                        </a:rPr>
                        <a:t>Hiếu</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khẩu</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i="1" dirty="0" smtClean="0">
                          <a:latin typeface="Times New Roman" panose="02020603050405020304" pitchFamily="18" charset="0"/>
                          <a:cs typeface="Times New Roman" panose="02020603050405020304" pitchFamily="18" charset="0"/>
                        </a:rPr>
                        <a:t>95%</a:t>
                      </a:r>
                      <a:endParaRPr lang="en-US" sz="1400" i="1"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1525148"/>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cứu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hủy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8133424"/>
                  </a:ext>
                </a:extLst>
              </a:tr>
              <a:tr h="636869">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baseline="0" dirty="0" smtClean="0">
                          <a:latin typeface="Times New Roman" panose="02020603050405020304" pitchFamily="18" charset="0"/>
                          <a:cs typeface="Times New Roman" panose="02020603050405020304" pitchFamily="18" charset="0"/>
                        </a:rPr>
                        <a:t> ban.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1209623"/>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Thiết kế, cài đặt cơ sở dữ liệu.</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6646063"/>
                  </a:ext>
                </a:extLst>
              </a:tr>
              <a:tr h="405946">
                <a:tc rowSpan="4">
                  <a:txBody>
                    <a:bodyPr/>
                    <a:lstStyle/>
                    <a:p>
                      <a:pPr algn="ctr"/>
                      <a:r>
                        <a:rPr lang="en-US" sz="1600" dirty="0" smtClean="0">
                          <a:latin typeface="Times New Roman" panose="02020603050405020304" pitchFamily="18" charset="0"/>
                          <a:cs typeface="Times New Roman" panose="02020603050405020304" pitchFamily="18" charset="0"/>
                        </a:rPr>
                        <a:t>Mai </a:t>
                      </a:r>
                      <a:r>
                        <a:rPr lang="en-US" sz="1600" dirty="0" err="1" smtClean="0">
                          <a:latin typeface="Times New Roman" panose="02020603050405020304" pitchFamily="18" charset="0"/>
                          <a:cs typeface="Times New Roman" panose="02020603050405020304" pitchFamily="18" charset="0"/>
                        </a:rPr>
                        <a:t>Thế</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Nhân viên: Xử lý đơn 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17382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Chức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chatbox</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2456867"/>
                  </a:ext>
                </a:extLst>
              </a:tr>
              <a:tr h="636869">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Q</a:t>
                      </a:r>
                      <a:r>
                        <a:rPr lang="vi-VN" sz="1600" dirty="0" smtClean="0">
                          <a:latin typeface="Times New Roman" panose="02020603050405020304" pitchFamily="18" charset="0"/>
                          <a:cs typeface="Times New Roman" panose="02020603050405020304" pitchFamily="18" charset="0"/>
                        </a:rPr>
                        <a:t>uản lý vị trí lưu trữ sản phẩm trên ngăn kệ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kho</a:t>
                      </a:r>
                      <a:r>
                        <a:rPr lang="en-US" sz="1600" baseline="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sắp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2319223"/>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17844546"/>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Hồ</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Phúc</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Thịnh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785228"/>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Thanh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toán</a:t>
                      </a:r>
                      <a:r>
                        <a:rPr lang="en-US" sz="1600" dirty="0" smtClean="0">
                          <a:latin typeface="Times New Roman" panose="02020603050405020304" pitchFamily="18" charset="0"/>
                          <a:cs typeface="Times New Roman" panose="02020603050405020304" pitchFamily="18" charset="0"/>
                        </a:rPr>
                        <a:t> online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3565047"/>
                  </a:ext>
                </a:extLst>
              </a:tr>
              <a:tr h="405946">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Nhân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viên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giao</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hàng</a:t>
                      </a:r>
                      <a:endParaRPr lang="en-US" sz="1600" dirty="0" smtClean="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smtClean="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4360585"/>
                  </a:ext>
                </a:extLst>
              </a:tr>
              <a:tr h="636869">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Thống kê số lượng bán theo ngày, tuần của từng loại</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mặt 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a:t>
                      </a:r>
                      <a:r>
                        <a:rPr lang="en-US" sz="1600" baseline="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số lượng khách hàng mới/cũ theo từng năm.</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521722"/>
                  </a:ext>
                </a:extLst>
              </a:tr>
            </a:tbl>
          </a:graphicData>
        </a:graphic>
      </p:graphicFrame>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a:t>
            </a:fld>
            <a:endParaRPr lang="en-VN" dirty="0"/>
          </a:p>
        </p:txBody>
      </p:sp>
    </p:spTree>
    <p:extLst>
      <p:ext uri="{BB962C8B-B14F-4D97-AF65-F5344CB8AC3E}">
        <p14:creationId xmlns:p14="http://schemas.microsoft.com/office/powerpoint/2010/main" val="2528995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Sở</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Dữ</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957" t="4643" r="584" b="1372"/>
          <a:stretch/>
        </p:blipFill>
        <p:spPr bwMode="auto">
          <a:xfrm>
            <a:off x="830424" y="712586"/>
            <a:ext cx="10151706" cy="56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7415" y="6317124"/>
            <a:ext cx="245772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Mô</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hình</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dữ</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liệu</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quan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hệ</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19</a:t>
            </a:fld>
            <a:endParaRPr lang="en-VN" dirty="0"/>
          </a:p>
        </p:txBody>
      </p:sp>
    </p:spTree>
    <p:extLst>
      <p:ext uri="{BB962C8B-B14F-4D97-AF65-F5344CB8AC3E}">
        <p14:creationId xmlns:p14="http://schemas.microsoft.com/office/powerpoint/2010/main" val="356364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69079" y="755374"/>
            <a:ext cx="10654366" cy="5580859"/>
          </a:xfrm>
          <a:prstGeom prst="rect">
            <a:avLst/>
          </a:prstGeom>
        </p:spPr>
      </p:pic>
      <p:sp>
        <p:nvSpPr>
          <p:cNvPr id="3" name="TextBox 2"/>
          <p:cNvSpPr txBox="1"/>
          <p:nvPr/>
        </p:nvSpPr>
        <p:spPr>
          <a:xfrm>
            <a:off x="4857562" y="6336233"/>
            <a:ext cx="2677400"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đăng</a:t>
            </a:r>
            <a:r>
              <a:rPr lang="en-US" dirty="0" smtClean="0"/>
              <a:t> </a:t>
            </a:r>
            <a:r>
              <a:rPr lang="en-US" dirty="0" err="1" smtClean="0"/>
              <a:t>nhập</a:t>
            </a:r>
            <a:endParaRPr lang="en-US" dirty="0"/>
          </a:p>
        </p:txBody>
      </p:sp>
      <p:sp>
        <p:nvSpPr>
          <p:cNvPr id="5" name="Slide Number Placeholder 4"/>
          <p:cNvSpPr>
            <a:spLocks noGrp="1"/>
          </p:cNvSpPr>
          <p:nvPr>
            <p:ph type="sldNum" sz="quarter" idx="12"/>
          </p:nvPr>
        </p:nvSpPr>
        <p:spPr>
          <a:xfrm>
            <a:off x="11686443" y="0"/>
            <a:ext cx="505557" cy="365125"/>
          </a:xfrm>
        </p:spPr>
        <p:txBody>
          <a:bodyPr/>
          <a:lstStyle/>
          <a:p>
            <a:fld id="{D379440A-2DED-3643-ADED-9B5C83E7D828}" type="slidenum">
              <a:rPr lang="en-VN" smtClean="0"/>
              <a:pPr/>
              <a:t>20</a:t>
            </a:fld>
            <a:endParaRPr lang="en-VN" dirty="0"/>
          </a:p>
        </p:txBody>
      </p:sp>
    </p:spTree>
    <p:extLst>
      <p:ext uri="{BB962C8B-B14F-4D97-AF65-F5344CB8AC3E}">
        <p14:creationId xmlns:p14="http://schemas.microsoft.com/office/powerpoint/2010/main" val="141395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57562" y="6336233"/>
            <a:ext cx="2508572" cy="369332"/>
          </a:xfrm>
          <a:prstGeom prst="rect">
            <a:avLst/>
          </a:prstGeom>
          <a:noFill/>
        </p:spPr>
        <p:txBody>
          <a:bodyPr wrap="none" rtlCol="0">
            <a:spAutoFit/>
          </a:bodyPr>
          <a:lstStyle/>
          <a:p>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3235729" y="759078"/>
            <a:ext cx="5921066" cy="5577155"/>
          </a:xfrm>
          <a:prstGeom prst="rect">
            <a:avLst/>
          </a:prstGeom>
        </p:spPr>
      </p:pic>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21</a:t>
            </a:fld>
            <a:endParaRPr lang="en-VN" dirty="0"/>
          </a:p>
        </p:txBody>
      </p:sp>
    </p:spTree>
    <p:extLst>
      <p:ext uri="{BB962C8B-B14F-4D97-AF65-F5344CB8AC3E}">
        <p14:creationId xmlns:p14="http://schemas.microsoft.com/office/powerpoint/2010/main" val="1615085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106604" y="6317572"/>
            <a:ext cx="2010487" cy="369332"/>
          </a:xfrm>
          <a:prstGeom prst="rect">
            <a:avLst/>
          </a:prstGeom>
          <a:noFill/>
        </p:spPr>
        <p:txBody>
          <a:bodyPr wrap="none" rtlCol="0">
            <a:spAutoFit/>
          </a:bodyPr>
          <a:lstStyle/>
          <a:p>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kho</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22</a:t>
            </a:fld>
            <a:endParaRPr lang="en-VN" dirty="0"/>
          </a:p>
        </p:txBody>
      </p:sp>
      <p:pic>
        <p:nvPicPr>
          <p:cNvPr id="2" name="Picture 1"/>
          <p:cNvPicPr>
            <a:picLocks noChangeAspect="1"/>
          </p:cNvPicPr>
          <p:nvPr/>
        </p:nvPicPr>
        <p:blipFill>
          <a:blip r:embed="rId3"/>
          <a:stretch>
            <a:fillRect/>
          </a:stretch>
        </p:blipFill>
        <p:spPr>
          <a:xfrm>
            <a:off x="1212217" y="1250303"/>
            <a:ext cx="9799262" cy="4404048"/>
          </a:xfrm>
          <a:prstGeom prst="rect">
            <a:avLst/>
          </a:prstGeom>
        </p:spPr>
      </p:pic>
    </p:spTree>
    <p:extLst>
      <p:ext uri="{BB962C8B-B14F-4D97-AF65-F5344CB8AC3E}">
        <p14:creationId xmlns:p14="http://schemas.microsoft.com/office/powerpoint/2010/main" val="16930672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60197" y="6336232"/>
            <a:ext cx="1938800" cy="369332"/>
          </a:xfrm>
          <a:prstGeom prst="rect">
            <a:avLst/>
          </a:prstGeom>
          <a:noFill/>
        </p:spPr>
        <p:txBody>
          <a:bodyPr wrap="none" rtlCol="0">
            <a:spAutoFit/>
          </a:bodyPr>
          <a:lstStyle/>
          <a:p>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kho</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23</a:t>
            </a:fld>
            <a:endParaRPr lang="en-VN" dirty="0"/>
          </a:p>
        </p:txBody>
      </p:sp>
      <p:pic>
        <p:nvPicPr>
          <p:cNvPr id="5" name="Picture 4"/>
          <p:cNvPicPr>
            <a:picLocks noChangeAspect="1"/>
          </p:cNvPicPr>
          <p:nvPr/>
        </p:nvPicPr>
        <p:blipFill>
          <a:blip r:embed="rId3"/>
          <a:stretch>
            <a:fillRect/>
          </a:stretch>
        </p:blipFill>
        <p:spPr>
          <a:xfrm>
            <a:off x="1054506" y="1342099"/>
            <a:ext cx="9750183" cy="4407408"/>
          </a:xfrm>
          <a:prstGeom prst="rect">
            <a:avLst/>
          </a:prstGeom>
        </p:spPr>
      </p:pic>
    </p:spTree>
    <p:extLst>
      <p:ext uri="{BB962C8B-B14F-4D97-AF65-F5344CB8AC3E}">
        <p14:creationId xmlns:p14="http://schemas.microsoft.com/office/powerpoint/2010/main" val="3318687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904256" y="6336232"/>
            <a:ext cx="3845412" cy="369332"/>
          </a:xfrm>
          <a:prstGeom prst="rect">
            <a:avLst/>
          </a:prstGeom>
          <a:noFill/>
        </p:spPr>
        <p:txBody>
          <a:bodyPr wrap="none" rtlCol="0">
            <a:spAutoFit/>
          </a:bodyPr>
          <a:lstStyle/>
          <a:p>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dõi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phẩm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kho</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24</a:t>
            </a:fld>
            <a:endParaRPr lang="en-VN" dirty="0"/>
          </a:p>
        </p:txBody>
      </p:sp>
      <p:pic>
        <p:nvPicPr>
          <p:cNvPr id="2" name="Picture 1"/>
          <p:cNvPicPr>
            <a:picLocks noChangeAspect="1"/>
          </p:cNvPicPr>
          <p:nvPr/>
        </p:nvPicPr>
        <p:blipFill>
          <a:blip r:embed="rId3"/>
          <a:stretch>
            <a:fillRect/>
          </a:stretch>
        </p:blipFill>
        <p:spPr>
          <a:xfrm>
            <a:off x="894985" y="1342099"/>
            <a:ext cx="9863954" cy="4407408"/>
          </a:xfrm>
          <a:prstGeom prst="rect">
            <a:avLst/>
          </a:prstGeom>
        </p:spPr>
      </p:pic>
    </p:spTree>
    <p:extLst>
      <p:ext uri="{BB962C8B-B14F-4D97-AF65-F5344CB8AC3E}">
        <p14:creationId xmlns:p14="http://schemas.microsoft.com/office/powerpoint/2010/main" val="2969728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904256" y="6336232"/>
            <a:ext cx="2525050" cy="369332"/>
          </a:xfrm>
          <a:prstGeom prst="rect">
            <a:avLst/>
          </a:prstGeom>
          <a:noFill/>
        </p:spPr>
        <p:txBody>
          <a:bodyPr wrap="none" rtlCol="0">
            <a:spAutoFit/>
          </a:bodyPr>
          <a:lstStyle/>
          <a:p>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phẩm</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25</a:t>
            </a:fld>
            <a:endParaRPr lang="en-VN" dirty="0"/>
          </a:p>
        </p:txBody>
      </p:sp>
      <p:pic>
        <p:nvPicPr>
          <p:cNvPr id="5" name="Picture 4"/>
          <p:cNvPicPr>
            <a:picLocks noChangeAspect="1"/>
          </p:cNvPicPr>
          <p:nvPr/>
        </p:nvPicPr>
        <p:blipFill>
          <a:blip r:embed="rId3"/>
          <a:stretch>
            <a:fillRect/>
          </a:stretch>
        </p:blipFill>
        <p:spPr>
          <a:xfrm>
            <a:off x="1009858" y="1342099"/>
            <a:ext cx="9634207" cy="4407408"/>
          </a:xfrm>
          <a:prstGeom prst="rect">
            <a:avLst/>
          </a:prstGeom>
        </p:spPr>
      </p:pic>
    </p:spTree>
    <p:extLst>
      <p:ext uri="{BB962C8B-B14F-4D97-AF65-F5344CB8AC3E}">
        <p14:creationId xmlns:p14="http://schemas.microsoft.com/office/powerpoint/2010/main" val="3858183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5. </a:t>
            </a:r>
            <a:r>
              <a:rPr lang="en-US" b="1" dirty="0" err="1" smtClean="0">
                <a:latin typeface="Times New Roman" panose="02020603050405020304" pitchFamily="18" charset="0"/>
                <a:cs typeface="Times New Roman" panose="02020603050405020304" pitchFamily="18" charset="0"/>
              </a:rPr>
              <a:t>KẾT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LUẬN</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26</a:t>
            </a:fld>
            <a:endParaRPr lang="en-VN" dirty="0"/>
          </a:p>
        </p:txBody>
      </p:sp>
    </p:spTree>
    <p:extLst>
      <p:ext uri="{BB962C8B-B14F-4D97-AF65-F5344CB8AC3E}">
        <p14:creationId xmlns:p14="http://schemas.microsoft.com/office/powerpoint/2010/main" val="1956838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957"/>
            <a:ext cx="12192000" cy="6001643"/>
          </a:xfrm>
          <a:prstGeom prst="rect">
            <a:avLst/>
          </a:prstGeom>
          <a:noFill/>
        </p:spPr>
        <p:txBody>
          <a:bodyPr wrap="square" rtlCol="0">
            <a:spAutoFit/>
          </a:bodyPr>
          <a:lstStyle/>
          <a:p>
            <a:r>
              <a:rPr lang="vi-VN" sz="3400" i="1" dirty="0" smtClean="0">
                <a:latin typeface="+mj-lt"/>
              </a:rPr>
              <a:t>Kết </a:t>
            </a:r>
            <a:r>
              <a:rPr lang="vi-VN" sz="3400" i="1" dirty="0">
                <a:latin typeface="+mj-lt"/>
              </a:rPr>
              <a:t>quả đạt được từ dự án</a:t>
            </a:r>
            <a:r>
              <a:rPr lang="vi-VN" sz="3400" i="1" dirty="0" smtClean="0">
                <a:latin typeface="+mj-lt"/>
              </a:rPr>
              <a:t>:</a:t>
            </a:r>
            <a:r>
              <a:rPr lang="en-US" sz="3400" i="1" dirty="0" smtClean="0">
                <a:latin typeface="+mj-lt"/>
              </a:rPr>
              <a:t/>
            </a:r>
            <a:br>
              <a:rPr lang="en-US" sz="3400" i="1" dirty="0" smtClean="0">
                <a:latin typeface="+mj-lt"/>
              </a:rPr>
            </a:br>
            <a:endParaRPr lang="vi-VN" sz="3400" i="1" dirty="0">
              <a:latin typeface="+mj-lt"/>
            </a:endParaRPr>
          </a:p>
          <a:p>
            <a:r>
              <a:rPr lang="en-US" sz="3200" i="1" dirty="0" smtClean="0">
                <a:latin typeface="Times New Roman" panose="02020603050405020304" pitchFamily="18" charset="0"/>
                <a:cs typeface="Times New Roman" panose="02020603050405020304" pitchFamily="18" charset="0"/>
              </a:rPr>
              <a:t>1. </a:t>
            </a:r>
            <a:r>
              <a:rPr lang="vi-VN" sz="3200" i="1" dirty="0" smtClean="0">
                <a:latin typeface="Times New Roman" panose="02020603050405020304" pitchFamily="18" charset="0"/>
                <a:cs typeface="Times New Roman" panose="02020603050405020304" pitchFamily="18" charset="0"/>
              </a:rPr>
              <a:t>Các chức năng chính:</a:t>
            </a:r>
            <a:r>
              <a:rPr lang="vi-VN" sz="2800" i="1" dirty="0">
                <a:latin typeface="+mj-lt"/>
              </a:rPr>
              <a:t/>
            </a:r>
            <a:br>
              <a:rPr lang="vi-VN" sz="2800" i="1" dirty="0">
                <a:latin typeface="+mj-lt"/>
              </a:rPr>
            </a:br>
            <a:r>
              <a:rPr lang="en-US" sz="2800" i="1" dirty="0" smtClean="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Đăng nhập, đăng xuất, đổi mật khẩu: Đảm bảo an toàn và bảo mật.</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trị người dùng: Quản lý tài khoản, vai trò, quyền hạn.</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lý danh mục: Loại hàng, mặt hàng, khách hàng, nhân viên, phòng ban.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Khách hàng tra cứu sản phẩm: Tìm kiếm linh hoạt theo tên, loại, loại phụ.</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hàng, thanh toán, hủy hàng: Quy trình thuận tiện.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Nhân viên xuất hóa đơn: Nhanh chóng, chuyên nghiệp.</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Nhập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Theo </a:t>
            </a:r>
            <a:r>
              <a:rPr lang="en-US" sz="2800" dirty="0" err="1" smtClean="0">
                <a:latin typeface="Times New Roman" panose="02020603050405020304" pitchFamily="18" charset="0"/>
                <a:cs typeface="Times New Roman" panose="02020603050405020304" pitchFamily="18" charset="0"/>
              </a:rPr>
              <a:t>dõi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quả</a:t>
            </a:r>
            <a:r>
              <a:rPr lang="en-US"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a:p>
            <a:r>
              <a:rPr lang="en-US" sz="3200" i="1" dirty="0" smtClean="0">
                <a:latin typeface="Times New Roman" panose="02020603050405020304" pitchFamily="18" charset="0"/>
                <a:cs typeface="Times New Roman" panose="02020603050405020304" pitchFamily="18" charset="0"/>
              </a:rPr>
              <a:t>2. </a:t>
            </a:r>
            <a:r>
              <a:rPr lang="vi-VN" sz="3200" i="1" dirty="0" smtClean="0">
                <a:latin typeface="Times New Roman" panose="02020603050405020304" pitchFamily="18" charset="0"/>
                <a:cs typeface="Times New Roman" panose="02020603050405020304" pitchFamily="18" charset="0"/>
              </a:rPr>
              <a:t>Kết </a:t>
            </a:r>
            <a:r>
              <a:rPr lang="vi-VN" sz="3200" i="1" dirty="0">
                <a:latin typeface="Times New Roman" panose="02020603050405020304" pitchFamily="18" charset="0"/>
                <a:cs typeface="Times New Roman" panose="02020603050405020304" pitchFamily="18" charset="0"/>
              </a:rPr>
              <a:t>quả đạt được:</a:t>
            </a:r>
          </a:p>
          <a:p>
            <a:r>
              <a:rPr lang="en-US" sz="2800" i="1" dirty="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Thể </a:t>
            </a:r>
            <a:r>
              <a:rPr lang="vi-VN" sz="2800" dirty="0">
                <a:latin typeface="Times New Roman" panose="02020603050405020304" pitchFamily="18" charset="0"/>
                <a:cs typeface="Times New Roman" panose="02020603050405020304" pitchFamily="18" charset="0"/>
              </a:rPr>
              <a:t>hiện sự hợp tác hiệu quả của nhóm.</a:t>
            </a:r>
          </a:p>
          <a:p>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a:t>
            </a:r>
            <a:r>
              <a:rPr lang="vi-VN" sz="2800" dirty="0">
                <a:latin typeface="Times New Roman" panose="02020603050405020304" pitchFamily="18" charset="0"/>
                <a:cs typeface="Times New Roman" panose="02020603050405020304" pitchFamily="18" charset="0"/>
              </a:rPr>
              <a:t>nền tảng cho cải tiến và phát triển trong tương lai.</a:t>
            </a:r>
          </a:p>
        </p:txBody>
      </p:sp>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
            <a:ext cx="6904384" cy="703957"/>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Kết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Luận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13148"/>
            <a:ext cx="505557" cy="365125"/>
          </a:xfrm>
        </p:spPr>
        <p:txBody>
          <a:bodyPr/>
          <a:lstStyle/>
          <a:p>
            <a:fld id="{D379440A-2DED-3643-ADED-9B5C83E7D828}" type="slidenum">
              <a:rPr lang="en-VN" smtClean="0"/>
              <a:pPr/>
              <a:t>27</a:t>
            </a:fld>
            <a:endParaRPr lang="en-VN" dirty="0"/>
          </a:p>
        </p:txBody>
      </p:sp>
    </p:spTree>
    <p:extLst>
      <p:ext uri="{BB962C8B-B14F-4D97-AF65-F5344CB8AC3E}">
        <p14:creationId xmlns:p14="http://schemas.microsoft.com/office/powerpoint/2010/main" val="4039235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6</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THAM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28</a:t>
            </a:fld>
            <a:endParaRPr lang="en-VN" dirty="0"/>
          </a:p>
        </p:txBody>
      </p:sp>
    </p:spTree>
    <p:extLst>
      <p:ext uri="{BB962C8B-B14F-4D97-AF65-F5344CB8AC3E}">
        <p14:creationId xmlns:p14="http://schemas.microsoft.com/office/powerpoint/2010/main" val="285016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0C85047-1550-B1F6-9A32-6F35D1693EE5}"/>
              </a:ext>
            </a:extLst>
          </p:cNvPr>
          <p:cNvGraphicFramePr>
            <a:graphicFrameLocks noGrp="1"/>
          </p:cNvGraphicFramePr>
          <p:nvPr>
            <p:extLst>
              <p:ext uri="{D42A27DB-BD31-4B8C-83A1-F6EECF244321}">
                <p14:modId xmlns:p14="http://schemas.microsoft.com/office/powerpoint/2010/main" val="4124423156"/>
              </p:ext>
            </p:extLst>
          </p:nvPr>
        </p:nvGraphicFramePr>
        <p:xfrm>
          <a:off x="442706" y="1036237"/>
          <a:ext cx="8972550" cy="4777740"/>
        </p:xfrm>
        <a:graphic>
          <a:graphicData uri="http://schemas.openxmlformats.org/drawingml/2006/table">
            <a:tbl>
              <a:tblPr firstRow="1" bandRow="1">
                <a:tableStyleId>{2D5ABB26-0587-4C30-8999-92F81FD0307C}</a:tableStyleId>
              </a:tblPr>
              <a:tblGrid>
                <a:gridCol w="700904">
                  <a:extLst>
                    <a:ext uri="{9D8B030D-6E8A-4147-A177-3AD203B41FA5}">
                      <a16:colId xmlns:a16="http://schemas.microsoft.com/office/drawing/2014/main" val="905323403"/>
                    </a:ext>
                  </a:extLst>
                </a:gridCol>
                <a:gridCol w="8271646">
                  <a:extLst>
                    <a:ext uri="{9D8B030D-6E8A-4147-A177-3AD203B41FA5}">
                      <a16:colId xmlns:a16="http://schemas.microsoft.com/office/drawing/2014/main" val="2368393747"/>
                    </a:ext>
                  </a:extLst>
                </a:gridCol>
              </a:tblGrid>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1</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Giới</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thiệu</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318949"/>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2</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Khảo</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sát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332124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3</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Phân</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tích</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1096154"/>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4</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Thiết</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kế</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cài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đặt</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9135679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5</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Kết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luận</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2430717"/>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6</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liệu</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tham</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khảo</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506001"/>
                  </a:ext>
                </a:extLst>
              </a:tr>
            </a:tbl>
          </a:graphicData>
        </a:graphic>
      </p:graphicFrame>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39148"/>
            <a:ext cx="6904384" cy="556591"/>
          </a:xfrm>
        </p:spPr>
        <p:txBody>
          <a:bodyPr/>
          <a:lstStyle/>
          <a:p>
            <a:pPr algn="ctr">
              <a:lnSpc>
                <a:spcPct val="200000"/>
              </a:lnSpc>
            </a:pPr>
            <a:r>
              <a:rPr lang="en-US" sz="3000" b="1" dirty="0" err="1">
                <a:solidFill>
                  <a:schemeClr val="accent5"/>
                </a:solidFill>
                <a:latin typeface="Times New Roman" panose="02020603050405020304" pitchFamily="18" charset="0"/>
                <a:cs typeface="Times New Roman" panose="02020603050405020304" pitchFamily="18" charset="0"/>
              </a:rPr>
              <a:t>NỘI</a:t>
            </a:r>
            <a:r>
              <a:rPr lang="en-US" sz="3000" b="1" dirty="0">
                <a:solidFill>
                  <a:schemeClr val="accent5"/>
                </a:solidFill>
                <a:latin typeface="Times New Roman" panose="02020603050405020304" pitchFamily="18" charset="0"/>
                <a:cs typeface="Times New Roman" panose="02020603050405020304" pitchFamily="18" charset="0"/>
              </a:rPr>
              <a:t> DUNG</a:t>
            </a: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a:t>
            </a:fld>
            <a:endParaRPr lang="en-VN" dirty="0"/>
          </a:p>
        </p:txBody>
      </p:sp>
    </p:spTree>
    <p:extLst>
      <p:ext uri="{BB962C8B-B14F-4D97-AF65-F5344CB8AC3E}">
        <p14:creationId xmlns:p14="http://schemas.microsoft.com/office/powerpoint/2010/main" val="8976586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211495" y="746450"/>
            <a:ext cx="11980505" cy="5943599"/>
          </a:xfrm>
        </p:spPr>
        <p:txBody>
          <a:bodyPr/>
          <a:lstStyle/>
          <a:p>
            <a:r>
              <a:rPr lang="en-US" sz="2800" b="1" dirty="0" err="1" smtClean="0">
                <a:latin typeface="Times New Roman" panose="02020603050405020304" pitchFamily="18" charset="0"/>
                <a:cs typeface="Times New Roman" panose="02020603050405020304" pitchFamily="18" charset="0"/>
              </a:rPr>
              <a:t>Tiếng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Việt</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[1] </a:t>
            </a:r>
            <a:r>
              <a:rPr lang="en-US" sz="2600" dirty="0" err="1" smtClean="0">
                <a:latin typeface="Times New Roman" panose="02020603050405020304" pitchFamily="18" charset="0"/>
                <a:cs typeface="Times New Roman" panose="02020603050405020304" pitchFamily="18" charset="0"/>
              </a:rPr>
              <a:t>Hoàng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Thị</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Liên</a:t>
            </a:r>
            <a:r>
              <a:rPr lang="en-US" sz="2600" dirty="0" smtClean="0">
                <a:latin typeface="Times New Roman" panose="02020603050405020304" pitchFamily="18" charset="0"/>
                <a:cs typeface="Times New Roman" panose="02020603050405020304" pitchFamily="18" charset="0"/>
              </a:rPr>
              <a:t> Chi,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Văn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Lễ</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cơ</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sở</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dữ</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liệu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2021</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[2] </a:t>
            </a:r>
            <a:r>
              <a:rPr lang="en-US" sz="2600" dirty="0" err="1" smtClean="0">
                <a:latin typeface="Times New Roman" panose="02020603050405020304" pitchFamily="18" charset="0"/>
                <a:cs typeface="Times New Roman" panose="02020603050405020304" pitchFamily="18" charset="0"/>
              </a:rPr>
              <a:t>Phạm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Cương</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Trần</a:t>
            </a:r>
            <a:r>
              <a:rPr lang="en-US" sz="2600" dirty="0" smtClean="0">
                <a:latin typeface="Times New Roman" panose="02020603050405020304" pitchFamily="18" charset="0"/>
                <a:cs typeface="Times New Roman" panose="02020603050405020304" pitchFamily="18" charset="0"/>
              </a:rPr>
              <a:t> Minh </a:t>
            </a:r>
            <a:r>
              <a:rPr lang="en-US" sz="2600" dirty="0" err="1" smtClean="0">
                <a:latin typeface="Times New Roman" panose="02020603050405020304" pitchFamily="18" charset="0"/>
                <a:cs typeface="Times New Roman" panose="02020603050405020304" pitchFamily="18" charset="0"/>
              </a:rPr>
              <a:t>Thư</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Hồ</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Quốc</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Phân</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tích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thiết</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kế</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hệ</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thống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thông</a:t>
            </a:r>
            <a:r>
              <a:rPr lang="en-US" sz="2600" i="1" dirty="0" smtClean="0">
                <a:latin typeface="Times New Roman" panose="02020603050405020304" pitchFamily="18" charset="0"/>
                <a:cs typeface="Times New Roman" panose="02020603050405020304" pitchFamily="18" charset="0"/>
              </a:rPr>
              <a:t> tin </a:t>
            </a:r>
            <a:r>
              <a:rPr lang="en-US" sz="2600" i="1" dirty="0" err="1" smtClean="0">
                <a:latin typeface="Times New Roman" panose="02020603050405020304" pitchFamily="18" charset="0"/>
                <a:cs typeface="Times New Roman" panose="02020603050405020304" pitchFamily="18" charset="0"/>
              </a:rPr>
              <a:t>theo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hướng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đối</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tượng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xuất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kỹ</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thuật</a:t>
            </a:r>
            <a:r>
              <a:rPr lang="en-US" sz="2600" dirty="0" smtClean="0">
                <a:latin typeface="Times New Roman" panose="02020603050405020304" pitchFamily="18" charset="0"/>
                <a:cs typeface="Times New Roman" panose="02020603050405020304" pitchFamily="18" charset="0"/>
              </a:rPr>
              <a:t>, 2022.</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[3]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Bài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giảng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thiết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HTTT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Lưu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bộ</a:t>
            </a:r>
            <a:r>
              <a:rPr lang="en-US" sz="2600" dirty="0" smtClean="0">
                <a:latin typeface="Times New Roman" panose="02020603050405020304" pitchFamily="18" charset="0"/>
                <a:cs typeface="Times New Roman" panose="02020603050405020304" pitchFamily="18" charset="0"/>
              </a:rPr>
              <a:t>, 2023.</a:t>
            </a: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err="1" smtClean="0">
                <a:latin typeface="Times New Roman" panose="02020603050405020304" pitchFamily="18" charset="0"/>
                <a:cs typeface="Times New Roman" panose="02020603050405020304" pitchFamily="18" charset="0"/>
              </a:rPr>
              <a:t>Tiếng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Anh</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[4] Joseph D. Booth, Angular succinctly, 2019.</a:t>
            </a:r>
            <a:r>
              <a:rPr lang="en-US" sz="2500" dirty="0" smtClean="0">
                <a:latin typeface="Times New Roman" panose="02020603050405020304" pitchFamily="18" charset="0"/>
                <a:cs typeface="Times New Roman" panose="02020603050405020304" pitchFamily="18" charset="0"/>
              </a:rPr>
              <a:t/>
            </a:r>
            <a:br>
              <a:rPr lang="en-US" sz="25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Website</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[5] </a:t>
            </a:r>
            <a:r>
              <a:rPr lang="en-US" sz="2600" u="sng" dirty="0" smtClean="0">
                <a:latin typeface="Times New Roman" panose="02020603050405020304" pitchFamily="18" charset="0"/>
                <a:cs typeface="Times New Roman" panose="02020603050405020304" pitchFamily="18" charset="0"/>
              </a:rPr>
              <a:t>https://</a:t>
            </a:r>
            <a:r>
              <a:rPr lang="en-US" sz="2600" u="sng" dirty="0" err="1" smtClean="0">
                <a:latin typeface="Times New Roman" panose="02020603050405020304" pitchFamily="18" charset="0"/>
                <a:cs typeface="Times New Roman" panose="02020603050405020304" pitchFamily="18" charset="0"/>
              </a:rPr>
              <a:t>sandbox.vnpayment.vn</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apis</a:t>
            </a:r>
            <a:r>
              <a:rPr lang="en-US" sz="2600" u="sng" dirty="0" smtClean="0">
                <a:latin typeface="Times New Roman" panose="02020603050405020304" pitchFamily="18" charset="0"/>
                <a:cs typeface="Times New Roman" panose="02020603050405020304" pitchFamily="18" charset="0"/>
              </a:rPr>
              <a:t>/docs/</a:t>
            </a:r>
            <a:r>
              <a:rPr lang="en-US" sz="2600" u="sng" dirty="0" err="1" smtClean="0">
                <a:latin typeface="Times New Roman" panose="02020603050405020304" pitchFamily="18" charset="0"/>
                <a:cs typeface="Times New Roman" panose="02020603050405020304" pitchFamily="18" charset="0"/>
              </a:rPr>
              <a:t>thanh</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toan</a:t>
            </a:r>
            <a:r>
              <a:rPr lang="en-US" sz="2600" u="sng" dirty="0" smtClean="0">
                <a:latin typeface="Times New Roman" panose="02020603050405020304" pitchFamily="18" charset="0"/>
                <a:cs typeface="Times New Roman" panose="02020603050405020304" pitchFamily="18" charset="0"/>
              </a:rPr>
              <a:t>-pay/</a:t>
            </a:r>
            <a:r>
              <a:rPr lang="en-US" sz="2600" u="sng" dirty="0" err="1" smtClean="0">
                <a:latin typeface="Times New Roman" panose="02020603050405020304" pitchFamily="18" charset="0"/>
                <a:cs typeface="Times New Roman" panose="02020603050405020304" pitchFamily="18" charset="0"/>
              </a:rPr>
              <a:t>pay.html</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[6] </a:t>
            </a:r>
            <a:r>
              <a:rPr lang="en-US" sz="2600" u="sng" dirty="0" smtClean="0">
                <a:latin typeface="Times New Roman" panose="02020603050405020304" pitchFamily="18" charset="0"/>
                <a:cs typeface="Times New Roman" panose="02020603050405020304" pitchFamily="18" charset="0"/>
                <a:hlinkClick r:id="rId2"/>
              </a:rPr>
              <a:t>https://</a:t>
            </a:r>
            <a:r>
              <a:rPr lang="en-US" sz="2600" u="sng" dirty="0" err="1" smtClean="0">
                <a:latin typeface="Times New Roman" panose="02020603050405020304" pitchFamily="18" charset="0"/>
                <a:cs typeface="Times New Roman" panose="02020603050405020304" pitchFamily="18" charset="0"/>
                <a:hlinkClick r:id="rId2"/>
              </a:rPr>
              <a:t>www.w3schools.com</a:t>
            </a:r>
            <a:r>
              <a:rPr lang="en-US" sz="2600" u="sng" dirty="0" smtClean="0">
                <a:latin typeface="Times New Roman" panose="02020603050405020304" pitchFamily="18" charset="0"/>
                <a:cs typeface="Times New Roman" panose="02020603050405020304" pitchFamily="18" charset="0"/>
                <a:hlinkClick r:id="rId2"/>
              </a:rPr>
              <a:t>/</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[7] https://</a:t>
            </a:r>
            <a:r>
              <a:rPr lang="en-US" sz="2600" dirty="0" err="1" smtClean="0">
                <a:latin typeface="Times New Roman" panose="02020603050405020304" pitchFamily="18" charset="0"/>
                <a:cs typeface="Times New Roman" panose="02020603050405020304" pitchFamily="18" charset="0"/>
              </a:rPr>
              <a:t>learn.microsoft.com</a:t>
            </a:r>
            <a:r>
              <a:rPr lang="en-US" sz="2600" dirty="0" smtClean="0">
                <a:latin typeface="Times New Roman" panose="02020603050405020304" pitchFamily="18" charset="0"/>
                <a:cs typeface="Times New Roman" panose="02020603050405020304" pitchFamily="18" charset="0"/>
              </a:rPr>
              <a:t>/</a:t>
            </a:r>
            <a:r>
              <a:rPr lang="en-US" sz="2600" dirty="0" err="1" smtClean="0">
                <a:latin typeface="Times New Roman" panose="02020603050405020304" pitchFamily="18" charset="0"/>
                <a:cs typeface="Times New Roman" panose="02020603050405020304" pitchFamily="18" charset="0"/>
              </a:rPr>
              <a:t>en</a:t>
            </a:r>
            <a:r>
              <a:rPr lang="en-US" sz="2600" dirty="0" smtClean="0">
                <a:latin typeface="Times New Roman" panose="02020603050405020304" pitchFamily="18" charset="0"/>
                <a:cs typeface="Times New Roman" panose="02020603050405020304" pitchFamily="18" charset="0"/>
              </a:rPr>
              <a:t>-us/</a:t>
            </a:r>
            <a:r>
              <a:rPr lang="en-US" sz="2600" dirty="0" err="1" smtClean="0">
                <a:latin typeface="Times New Roman" panose="02020603050405020304" pitchFamily="18" charset="0"/>
                <a:cs typeface="Times New Roman" panose="02020603050405020304" pitchFamily="18" charset="0"/>
              </a:rPr>
              <a:t>aspnet</a:t>
            </a:r>
            <a:r>
              <a:rPr lang="en-US" sz="2600" dirty="0" smtClean="0">
                <a:latin typeface="Times New Roman" panose="02020603050405020304" pitchFamily="18" charset="0"/>
                <a:cs typeface="Times New Roman" panose="02020603050405020304" pitchFamily="18" charset="0"/>
              </a:rPr>
              <a:t>/core/?view=</a:t>
            </a:r>
            <a:r>
              <a:rPr lang="en-US" sz="2600" dirty="0" err="1" smtClean="0">
                <a:latin typeface="Times New Roman" panose="02020603050405020304" pitchFamily="18" charset="0"/>
                <a:cs typeface="Times New Roman" panose="02020603050405020304" pitchFamily="18" charset="0"/>
              </a:rPr>
              <a:t>aspnetcore</a:t>
            </a:r>
            <a:r>
              <a:rPr lang="en-US" sz="2600" dirty="0" smtClean="0">
                <a:latin typeface="Times New Roman" panose="02020603050405020304" pitchFamily="18" charset="0"/>
                <a:cs typeface="Times New Roman" panose="02020603050405020304" pitchFamily="18" charset="0"/>
              </a:rPr>
              <a:t>-8.0</a:t>
            </a:r>
            <a:endParaRPr lang="en-US" sz="2600" b="1" dirty="0">
              <a:latin typeface="Times New Roman" panose="02020603050405020304" pitchFamily="18" charset="0"/>
              <a:cs typeface="Times New Roman" panose="02020603050405020304" pitchFamily="18" charset="0"/>
            </a:endParaRPr>
          </a:p>
        </p:txBody>
      </p:sp>
      <p:sp>
        <p:nvSpPr>
          <p:cNvPr id="3" name="Title 16">
            <a:extLst>
              <a:ext uri="{FF2B5EF4-FFF2-40B4-BE49-F238E27FC236}">
                <a16:creationId xmlns:a16="http://schemas.microsoft.com/office/drawing/2014/main" id="{51F73F70-20B4-5D5F-C7B7-686FC64AAF3D}"/>
              </a:ext>
            </a:extLst>
          </p:cNvPr>
          <p:cNvSpPr txBox="1">
            <a:spLocks/>
          </p:cNvSpPr>
          <p:nvPr/>
        </p:nvSpPr>
        <p:spPr>
          <a:xfrm>
            <a:off x="5287616" y="74646"/>
            <a:ext cx="6904384" cy="671804"/>
          </a:xfrm>
          <a:prstGeom prst="rect">
            <a:avLst/>
          </a:prstGeom>
        </p:spPr>
        <p:txBody>
          <a:bodyPr anchor="b"/>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Tài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Tham</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Khảo</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29</a:t>
            </a:fld>
            <a:endParaRPr lang="en-VN" dirty="0"/>
          </a:p>
        </p:txBody>
      </p:sp>
    </p:spTree>
    <p:extLst>
      <p:ext uri="{BB962C8B-B14F-4D97-AF65-F5344CB8AC3E}">
        <p14:creationId xmlns:p14="http://schemas.microsoft.com/office/powerpoint/2010/main" val="13905258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pPr algn="ctr"/>
            <a:r>
              <a:rPr lang="en-US" b="1" dirty="0" err="1" smtClean="0">
                <a:latin typeface="Times New Roman" panose="02020603050405020304" pitchFamily="18" charset="0"/>
                <a:cs typeface="Times New Roman" panose="02020603050405020304" pitchFamily="18" charset="0"/>
              </a:rPr>
              <a:t>CẢM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ĐÃ</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LẮNG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NGHE</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904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71607" y="2027793"/>
            <a:ext cx="10515600" cy="2852737"/>
          </a:xfrm>
        </p:spPr>
        <p:txBody>
          <a:bodyPr/>
          <a:lstStyle/>
          <a:p>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3</a:t>
            </a:fld>
            <a:endParaRPr lang="en-VN"/>
          </a:p>
        </p:txBody>
      </p:sp>
    </p:spTree>
    <p:extLst>
      <p:ext uri="{BB962C8B-B14F-4D97-AF65-F5344CB8AC3E}">
        <p14:creationId xmlns:p14="http://schemas.microsoft.com/office/powerpoint/2010/main" val="1896272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58418" y="695739"/>
            <a:ext cx="11728174" cy="5955476"/>
          </a:xfrm>
          <a:prstGeom prst="rect">
            <a:avLst/>
          </a:prstGeom>
          <a:noFill/>
        </p:spPr>
        <p:txBody>
          <a:bodyPr wrap="square" rtlCol="0">
            <a:spAutoFit/>
          </a:bodyPr>
          <a:lstStyle/>
          <a:p>
            <a:pPr>
              <a:lnSpc>
                <a:spcPct val="150000"/>
              </a:lnSpc>
            </a:pPr>
            <a:r>
              <a:rPr lang="en-US" sz="4400" dirty="0" smtClean="0">
                <a:latin typeface="Times New Roman" panose="02020603050405020304" pitchFamily="18" charset="0"/>
                <a:cs typeface="Times New Roman" panose="02020603050405020304" pitchFamily="18" charset="0"/>
              </a:rPr>
              <a:t>1. </a:t>
            </a:r>
            <a:r>
              <a:rPr lang="en-US" sz="4400" dirty="0" err="1" smtClean="0">
                <a:latin typeface="Times New Roman" panose="02020603050405020304" pitchFamily="18" charset="0"/>
                <a:cs typeface="Times New Roman" panose="02020603050405020304" pitchFamily="18" charset="0"/>
              </a:rPr>
              <a:t>Bối</a:t>
            </a:r>
            <a:r>
              <a:rPr lang="en-US" sz="4400" dirty="0" smtClean="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cảnh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mục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tiêu</a:t>
            </a:r>
            <a:r>
              <a:rPr lang="en-US" sz="44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Nền kinh tế toàn cầu phát triển mạnh mẽ, ngành công nghiệp cà phê tại Việt Nam tăng trưởng vượt bậc</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phê</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mở</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rộng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từ</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sản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xuất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lẻ</a:t>
            </a:r>
            <a:r>
              <a:rPr lang="en-US" sz="30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Mục tiêu: Cung cấp giải pháp toàn diện cho doanh nghiệp trong việc quản lý các hoạt động như đặt hàng, quản lý kho, xử lý đơn hàng và chăm sóc khách hàng.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4</a:t>
            </a:fld>
            <a:endParaRPr lang="en-VN"/>
          </a:p>
        </p:txBody>
      </p:sp>
    </p:spTree>
    <p:extLst>
      <p:ext uri="{BB962C8B-B14F-4D97-AF65-F5344CB8AC3E}">
        <p14:creationId xmlns:p14="http://schemas.microsoft.com/office/powerpoint/2010/main" val="265859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16835" y="934277"/>
            <a:ext cx="11131826" cy="513986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2. </a:t>
            </a:r>
            <a:r>
              <a:rPr lang="en-US" sz="4400" dirty="0" err="1" smtClean="0">
                <a:latin typeface="Times New Roman" panose="02020603050405020304" pitchFamily="18" charset="0"/>
                <a:cs typeface="Times New Roman" panose="02020603050405020304" pitchFamily="18" charset="0"/>
              </a:rPr>
              <a:t>Lợi</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ích</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của</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hệ</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thống</a:t>
            </a:r>
            <a:r>
              <a:rPr lang="en-US" sz="44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Hỗ</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điều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doanh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Nâng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cao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suất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Cải thiện chất lượng dịch vụ</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Tăng cường khả năng cạnh tranh trên thị trường.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5</a:t>
            </a:fld>
            <a:endParaRPr lang="en-VN" dirty="0"/>
          </a:p>
        </p:txBody>
      </p:sp>
    </p:spTree>
    <p:extLst>
      <p:ext uri="{BB962C8B-B14F-4D97-AF65-F5344CB8AC3E}">
        <p14:creationId xmlns:p14="http://schemas.microsoft.com/office/powerpoint/2010/main" val="1283105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15617"/>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77685" y="1093302"/>
            <a:ext cx="11596141" cy="421653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3. Ý </a:t>
            </a:r>
            <a:r>
              <a:rPr lang="en-US" sz="4400" dirty="0" err="1">
                <a:latin typeface="Times New Roman" panose="02020603050405020304" pitchFamily="18" charset="0"/>
                <a:cs typeface="Times New Roman" panose="02020603050405020304" pitchFamily="18" charset="0"/>
              </a:rPr>
              <a:t>nghĩa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thực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tiễn</a:t>
            </a:r>
            <a:r>
              <a:rPr lang="en-US" sz="44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Mang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lợi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ty </a:t>
            </a:r>
            <a:r>
              <a:rPr lang="en-US" sz="3000" dirty="0" err="1">
                <a:latin typeface="Times New Roman" panose="02020603050405020304" pitchFamily="18" charset="0"/>
                <a:cs typeface="Times New Roman" panose="02020603050405020304" pitchFamily="18" charset="0"/>
              </a:rPr>
              <a:t>Cà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phê</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VINA</a:t>
            </a:r>
            <a:r>
              <a:rPr lang="en-US" sz="30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Cơ hội áp dụng kiến thức đã học vào thực tế</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Phát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kỹ</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khai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phần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mềm</a:t>
            </a:r>
            <a:r>
              <a:rPr lang="en-US" sz="30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6</a:t>
            </a:fld>
            <a:endParaRPr lang="en-VN"/>
          </a:p>
        </p:txBody>
      </p:sp>
    </p:spTree>
    <p:extLst>
      <p:ext uri="{BB962C8B-B14F-4D97-AF65-F5344CB8AC3E}">
        <p14:creationId xmlns:p14="http://schemas.microsoft.com/office/powerpoint/2010/main" val="42386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SÁT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NGHIỆP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VỤ</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7</a:t>
            </a:fld>
            <a:endParaRPr lang="en-VN"/>
          </a:p>
        </p:txBody>
      </p:sp>
    </p:spTree>
    <p:extLst>
      <p:ext uri="{BB962C8B-B14F-4D97-AF65-F5344CB8AC3E}">
        <p14:creationId xmlns:p14="http://schemas.microsoft.com/office/powerpoint/2010/main" val="3985331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5983176"/>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Theo </a:t>
            </a:r>
            <a:r>
              <a:rPr lang="en-US" sz="3200" dirty="0" err="1" smtClean="0">
                <a:latin typeface="Times New Roman" panose="02020603050405020304" pitchFamily="18" charset="0"/>
                <a:cs typeface="Times New Roman" panose="02020603050405020304" pitchFamily="18" charset="0"/>
              </a:rPr>
              <a:t>khảo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nghiệp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tại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ty </a:t>
            </a:r>
            <a:r>
              <a:rPr lang="en-US" sz="3200" dirty="0" err="1" smtClean="0">
                <a:latin typeface="Times New Roman" panose="02020603050405020304" pitchFamily="18" charset="0"/>
                <a:cs typeface="Times New Roman" panose="02020603050405020304" pitchFamily="18" charset="0"/>
              </a:rPr>
              <a:t>chủ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phương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hoặc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Excel,…</a:t>
            </a:r>
          </a:p>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tượng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thống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người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Người</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mua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hàng</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đặt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quản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trị</a:t>
            </a:r>
            <a:r>
              <a:rPr lang="en-US" sz="3200" b="1"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duyệt</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đơn</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kho</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8</a:t>
            </a:fld>
            <a:endParaRPr lang="en-VN" dirty="0"/>
          </a:p>
        </p:txBody>
      </p:sp>
    </p:spTree>
    <p:extLst>
      <p:ext uri="{BB962C8B-B14F-4D97-AF65-F5344CB8AC3E}">
        <p14:creationId xmlns:p14="http://schemas.microsoft.com/office/powerpoint/2010/main" val="3344824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HUIT">
      <a:dk1>
        <a:srgbClr val="000000"/>
      </a:dk1>
      <a:lt1>
        <a:srgbClr val="FFFFFF"/>
      </a:lt1>
      <a:dk2>
        <a:srgbClr val="354253"/>
      </a:dk2>
      <a:lt2>
        <a:srgbClr val="E7E6E6"/>
      </a:lt2>
      <a:accent1>
        <a:srgbClr val="044F9E"/>
      </a:accent1>
      <a:accent2>
        <a:srgbClr val="2072B7"/>
      </a:accent2>
      <a:accent3>
        <a:srgbClr val="4CC4EB"/>
      </a:accent3>
      <a:accent4>
        <a:srgbClr val="E81F26"/>
      </a:accent4>
      <a:accent5>
        <a:srgbClr val="FEC01D"/>
      </a:accent5>
      <a:accent6>
        <a:srgbClr val="DBD014"/>
      </a:accent6>
      <a:hlink>
        <a:srgbClr val="2072B7"/>
      </a:hlink>
      <a:folHlink>
        <a:srgbClr val="044F9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965</TotalTime>
  <Words>1309</Words>
  <Application>Microsoft Office PowerPoint</Application>
  <PresentationFormat>Widescreen</PresentationFormat>
  <Paragraphs>188</Paragraphs>
  <Slides>31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SimSun</vt:lpstr>
      <vt:lpstr>Arial</vt:lpstr>
      <vt:lpstr>Calibri</vt:lpstr>
      <vt:lpstr>Calibri Light</vt:lpstr>
      <vt:lpstr>Lato</vt:lpstr>
      <vt:lpstr>Times New Roman</vt:lpstr>
      <vt:lpstr>1_Office Theme</vt:lpstr>
      <vt:lpstr>PowerPoint Presentation</vt:lpstr>
      <vt:lpstr>BẢNG PHÂN CÔNG</vt:lpstr>
      <vt:lpstr>NỘI DUNG</vt:lpstr>
      <vt:lpstr>1. GIỚI THIỆU</vt:lpstr>
      <vt:lpstr>1. Giới Thiệu</vt:lpstr>
      <vt:lpstr>1. Giới Thiệu</vt:lpstr>
      <vt:lpstr>1. Giới Thiệu</vt:lpstr>
      <vt:lpstr>2. KHẢO SÁT NGHIỆP VỤ</vt:lpstr>
      <vt:lpstr>2. Khảo Sát Nghiệp Vụ</vt:lpstr>
      <vt:lpstr>2. Khảo Sát Nghiệp Vụ</vt:lpstr>
      <vt:lpstr>3. PHÂN TÍCH HỆ THỐNG</vt:lpstr>
      <vt:lpstr>Use Case Nghiệp Vụ</vt:lpstr>
      <vt:lpstr>Use Case Nghiệp Vụ</vt:lpstr>
      <vt:lpstr>Use Case Hệ Thống</vt:lpstr>
      <vt:lpstr>Use Case Hệ Thống</vt:lpstr>
      <vt:lpstr>Sơ Đồ Mức Phân Tích</vt:lpstr>
      <vt:lpstr>4. THIẾT KẾ, CÀI ĐẶT</vt:lpstr>
      <vt:lpstr>Sơ Đồ Mức Thiết Kế</vt:lpstr>
      <vt:lpstr>Mô Hình 3 Lớp</vt:lpstr>
      <vt:lpstr>Thiết Kế Cơ Sở Dữ Liệu</vt:lpstr>
      <vt:lpstr>Thiết Kế Giao Diện</vt:lpstr>
      <vt:lpstr>Thiết Kế Giao Diện</vt:lpstr>
      <vt:lpstr>Thiết Kế Giao Diện</vt:lpstr>
      <vt:lpstr>Thiết Kế Giao Diện</vt:lpstr>
      <vt:lpstr>Thiết Kế Giao Diện</vt:lpstr>
      <vt:lpstr>Thiết Kế Giao Diện</vt:lpstr>
      <vt:lpstr>5. KẾT LUẬN</vt:lpstr>
      <vt:lpstr>Kết Luận</vt:lpstr>
      <vt:lpstr>6. TÀI LIỆU THAM KHẢO</vt:lpstr>
      <vt:lpstr>Tiếng Việt  [1] Hoàng Thị Liên Chi, Nguyễn Văn Lễ, Giáo trình cơ sở dữ liệu, Khoa CNTT, 2021 [2] Phạm Nguyễn Cương - Nguyễn Trần Minh Thư – Hồ Bảo Quốc, Giáo trình Phân tích thiết kế hệ thống thông tin theo hướng đối tượng, Nhà xuất bản Khoa học và kỹ thuật, 2022. [3] Khoa CNTT, Bài giảng Thực hành Phân tích thiết kế HTTT, Lưu hành nội bộ, 2023.   Tiếng Anh  [4] Joseph D. Booth, Angular succinctly, 2019.  Website  [5] https://sandbox.vnpayment.vn/apis/docs/thanh-toan-pay/pay.html [6] https://www.w3schools.com/ [7] https://learn.microsoft.com/en-us/aspnet/core/?view=aspnetcore-8.0</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Văn Vũ</dc:creator>
  <cp:lastModifiedBy>Thế Vinh Mai</cp:lastModifiedBy>
  <cp:revision>79</cp:revision>
  <dcterms:created xsi:type="dcterms:W3CDTF">2023-11-06T07:10:59Z</dcterms:created>
  <dcterms:modified xsi:type="dcterms:W3CDTF">2024-12-17T14:20:36Z</dcterms:modified>
</cp:coreProperties>
</file>